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notesMasterIdLst>
    <p:notesMasterId r:id="rId41"/>
  </p:notesMasterIdLst>
  <p:sldIdLst>
    <p:sldId id="256" r:id="rId2"/>
    <p:sldId id="257" r:id="rId3"/>
    <p:sldId id="258" r:id="rId4"/>
    <p:sldId id="262" r:id="rId5"/>
    <p:sldId id="269" r:id="rId6"/>
    <p:sldId id="324" r:id="rId7"/>
    <p:sldId id="325" r:id="rId8"/>
    <p:sldId id="260" r:id="rId9"/>
    <p:sldId id="264" r:id="rId10"/>
    <p:sldId id="266" r:id="rId11"/>
    <p:sldId id="265" r:id="rId12"/>
    <p:sldId id="267" r:id="rId13"/>
    <p:sldId id="279" r:id="rId14"/>
    <p:sldId id="268" r:id="rId15"/>
    <p:sldId id="277" r:id="rId16"/>
    <p:sldId id="270" r:id="rId17"/>
    <p:sldId id="271" r:id="rId18"/>
    <p:sldId id="327" r:id="rId19"/>
    <p:sldId id="283" r:id="rId20"/>
    <p:sldId id="284" r:id="rId21"/>
    <p:sldId id="285" r:id="rId22"/>
    <p:sldId id="272" r:id="rId23"/>
    <p:sldId id="273" r:id="rId24"/>
    <p:sldId id="274" r:id="rId25"/>
    <p:sldId id="275" r:id="rId26"/>
    <p:sldId id="286" r:id="rId27"/>
    <p:sldId id="287" r:id="rId28"/>
    <p:sldId id="288" r:id="rId29"/>
    <p:sldId id="289" r:id="rId30"/>
    <p:sldId id="276" r:id="rId31"/>
    <p:sldId id="280" r:id="rId32"/>
    <p:sldId id="263" r:id="rId33"/>
    <p:sldId id="281" r:id="rId34"/>
    <p:sldId id="326" r:id="rId35"/>
    <p:sldId id="282" r:id="rId36"/>
    <p:sldId id="292" r:id="rId37"/>
    <p:sldId id="294" r:id="rId38"/>
    <p:sldId id="297" r:id="rId39"/>
    <p:sldId id="278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66" autoAdjust="0"/>
    <p:restoredTop sz="91599"/>
  </p:normalViewPr>
  <p:slideViewPr>
    <p:cSldViewPr>
      <p:cViewPr varScale="1">
        <p:scale>
          <a:sx n="117" d="100"/>
          <a:sy n="117" d="100"/>
        </p:scale>
        <p:origin x="193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6CAEE-E83A-4D9C-BB84-62DCD4B52D14}" type="datetimeFigureOut">
              <a:rPr lang="en-US" smtClean="0"/>
              <a:t>2/8/23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ABB1D-1A0B-4A7F-92CF-59CA8E593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59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>
            <a:extLst>
              <a:ext uri="{FF2B5EF4-FFF2-40B4-BE49-F238E27FC236}">
                <a16:creationId xmlns:a16="http://schemas.microsoft.com/office/drawing/2014/main" xmlns="" id="{0F5F0370-4D5C-4FD1-845B-EC087A8F7D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9F4E1C5-DC51-4821-9A2D-95E3C31251E6}" type="slidenum">
              <a:rPr lang="sr-Cyrl-CS" altLang="en-US"/>
              <a:pPr eaLnBrk="1" hangingPunct="1"/>
              <a:t>6</a:t>
            </a:fld>
            <a:endParaRPr lang="sr-Cyrl-CS" altLang="en-US"/>
          </a:p>
        </p:txBody>
      </p:sp>
      <p:sp>
        <p:nvSpPr>
          <p:cNvPr id="87043" name="Rectangle 2">
            <a:extLst>
              <a:ext uri="{FF2B5EF4-FFF2-40B4-BE49-F238E27FC236}">
                <a16:creationId xmlns:a16="http://schemas.microsoft.com/office/drawing/2014/main" xmlns="" id="{D11E036C-583D-4718-9959-C6709CC7E5A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4" name="Rectangle 3">
            <a:extLst>
              <a:ext uri="{FF2B5EF4-FFF2-40B4-BE49-F238E27FC236}">
                <a16:creationId xmlns:a16="http://schemas.microsoft.com/office/drawing/2014/main" xmlns="" id="{640F5E7A-9370-44EC-9E15-E40E3BA579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Cyrl-CS" altLang="en-US"/>
          </a:p>
        </p:txBody>
      </p:sp>
    </p:spTree>
    <p:extLst>
      <p:ext uri="{BB962C8B-B14F-4D97-AF65-F5344CB8AC3E}">
        <p14:creationId xmlns:p14="http://schemas.microsoft.com/office/powerpoint/2010/main" val="93946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>
            <a:extLst>
              <a:ext uri="{FF2B5EF4-FFF2-40B4-BE49-F238E27FC236}">
                <a16:creationId xmlns:a16="http://schemas.microsoft.com/office/drawing/2014/main" xmlns="" id="{D945F6EF-00EC-4498-A807-362EF9532D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761253E-65E5-4B4D-BC3B-6F322668022E}" type="slidenum">
              <a:rPr lang="sr-Cyrl-CS" altLang="en-US"/>
              <a:pPr eaLnBrk="1" hangingPunct="1"/>
              <a:t>7</a:t>
            </a:fld>
            <a:endParaRPr lang="sr-Cyrl-CS" altLang="en-US"/>
          </a:p>
        </p:txBody>
      </p:sp>
      <p:sp>
        <p:nvSpPr>
          <p:cNvPr id="88067" name="Rectangle 2">
            <a:extLst>
              <a:ext uri="{FF2B5EF4-FFF2-40B4-BE49-F238E27FC236}">
                <a16:creationId xmlns:a16="http://schemas.microsoft.com/office/drawing/2014/main" xmlns="" id="{5D5F9783-9666-4F27-8AF1-EA4F676213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8" name="Rectangle 3">
            <a:extLst>
              <a:ext uri="{FF2B5EF4-FFF2-40B4-BE49-F238E27FC236}">
                <a16:creationId xmlns:a16="http://schemas.microsoft.com/office/drawing/2014/main" xmlns="" id="{0F265863-52A3-4A70-9B77-37C6C126EF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Cyrl-CS" altLang="en-US"/>
          </a:p>
        </p:txBody>
      </p:sp>
    </p:spTree>
    <p:extLst>
      <p:ext uri="{BB962C8B-B14F-4D97-AF65-F5344CB8AC3E}">
        <p14:creationId xmlns:p14="http://schemas.microsoft.com/office/powerpoint/2010/main" val="563588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033272"/>
            <a:ext cx="6858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3000" spc="563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822192"/>
            <a:ext cx="6858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200" cap="all" spc="450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2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8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838900"/>
            <a:ext cx="1971675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36927" y="838900"/>
            <a:ext cx="5792449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50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8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709739"/>
            <a:ext cx="747522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300" spc="563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4974336"/>
            <a:ext cx="7475221" cy="1115568"/>
          </a:xfrm>
        </p:spPr>
        <p:txBody>
          <a:bodyPr>
            <a:normAutofit/>
          </a:bodyPr>
          <a:lstStyle>
            <a:lvl1pPr marL="0" indent="0">
              <a:buNone/>
              <a:defRPr sz="1200" cap="all" spc="450" baseline="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86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8700" y="2112264"/>
            <a:ext cx="363474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74920" y="2112266"/>
            <a:ext cx="363474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0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2112264"/>
            <a:ext cx="363080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28700" y="3018472"/>
            <a:ext cx="3630807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74920" y="2112264"/>
            <a:ext cx="36347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74920" y="3018472"/>
            <a:ext cx="3630807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fld id="{78D1533E-D40E-4F57-BB93-F6FD0FABF350}" type="slidenum">
              <a:rPr lang="en-US" smtClean="0"/>
              <a:pPr/>
              <a:t>‹#›</a:t>
            </a:fld>
            <a:fld id="{72F012B3-A85F-4BD3-B3AC-A2CD0FA938FE}" type="slidenum">
              <a:rPr lang="en-US" smtClean="0"/>
              <a:pPr/>
              <a:t>‹#›</a:t>
            </a:fld>
            <a:fld id="{5F2B3D5E-EFF0-44C5-89B9-388BC15CD859}" type="slidenum">
              <a:rPr lang="en-US" smtClean="0"/>
              <a:pPr/>
              <a:t>‹#›</a:t>
            </a:fld>
            <a:fld id="{C42BF612-642B-48CA-9B8C-97FEFFA3FE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227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88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987426"/>
            <a:ext cx="2949178" cy="1894511"/>
          </a:xfrm>
        </p:spPr>
        <p:txBody>
          <a:bodyPr anchor="b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8244" y="987426"/>
            <a:ext cx="4265676" cy="487362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28700" y="3058510"/>
            <a:ext cx="2949178" cy="280254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1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987552"/>
            <a:ext cx="2949178" cy="1892808"/>
          </a:xfrm>
        </p:spPr>
        <p:txBody>
          <a:bodyPr anchor="b"/>
          <a:lstStyle>
            <a:lvl1pPr>
              <a:defRPr sz="24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28989" y="987426"/>
            <a:ext cx="4374932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28700" y="3033286"/>
            <a:ext cx="2949178" cy="283570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2/8/23</a:t>
            </a:fld>
            <a:fld id="{78D1533E-D40E-4F57-BB93-F6FD0FABF350}" type="slidenum">
              <a:rPr lang="en-US" smtClean="0"/>
              <a:pPr/>
              <a:t>‹#›</a:t>
            </a:fld>
            <a:fld id="{72F012B3-A85F-4BD3-B3AC-A2CD0FA938FE}" type="slidenum">
              <a:rPr lang="en-US" smtClean="0"/>
              <a:pPr/>
              <a:t>‹#›</a:t>
            </a:fld>
            <a:fld id="{5F2B3D5E-EFF0-44C5-89B9-388BC15CD859}" type="slidenum">
              <a:rPr lang="en-US" smtClean="0"/>
              <a:pPr/>
              <a:t>‹#›</a:t>
            </a:fld>
            <a:fld id="{C42BF612-642B-48CA-9B8C-97FEFFA3FE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2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CF2F3BB-127D-44BC-A8EF-A8BB5F5911CA}"/>
              </a:ext>
            </a:extLst>
          </p:cNvPr>
          <p:cNvSpPr/>
          <p:nvPr/>
        </p:nvSpPr>
        <p:spPr>
          <a:xfrm rot="10800000" flipH="1">
            <a:off x="0" y="6401227"/>
            <a:ext cx="9144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10D1F30-F118-4A1F-A48F-7E5706959F64}"/>
              </a:ext>
            </a:extLst>
          </p:cNvPr>
          <p:cNvSpPr/>
          <p:nvPr/>
        </p:nvSpPr>
        <p:spPr>
          <a:xfrm flipH="1">
            <a:off x="3028951" y="6401228"/>
            <a:ext cx="6115049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795528"/>
            <a:ext cx="768096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2112264"/>
            <a:ext cx="768096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32170" y="6409944"/>
            <a:ext cx="277749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cap="all" spc="225" baseline="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2/8/23</a:t>
            </a:fld>
            <a:fld id="{78D1533E-D40E-4F57-BB93-F6FD0FABF350}" type="slidenum">
              <a:rPr lang="en-US" smtClean="0"/>
              <a:pPr/>
              <a:t>‹#›</a:t>
            </a:fld>
            <a:fld id="{72F012B3-A85F-4BD3-B3AC-A2CD0FA938FE}" type="slidenum">
              <a:rPr lang="en-US" smtClean="0"/>
              <a:pPr/>
              <a:t>‹#›</a:t>
            </a:fld>
            <a:fld id="{5F2B3D5E-EFF0-44C5-89B9-388BC15CD859}" type="slidenum">
              <a:rPr lang="en-US" smtClean="0"/>
              <a:pPr/>
              <a:t>‹#›</a:t>
            </a:fld>
            <a:fld id="{C42BF612-642B-48CA-9B8C-97FEFFA3FE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85950" y="1968246"/>
            <a:ext cx="411480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0808" y="6409944"/>
            <a:ext cx="329184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7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700" b="1" i="0" kern="1200" cap="all" spc="525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rmAutofit/>
          </a:bodyPr>
          <a:lstStyle/>
          <a:p>
            <a:r>
              <a:rPr lang="en-US" sz="2800" dirty="0" err="1">
                <a:cs typeface="Arial" panose="020B0604020202020204" pitchFamily="34" charset="0"/>
              </a:rPr>
              <a:t>Органски</a:t>
            </a:r>
            <a:r>
              <a:rPr lang="en-US" sz="2800" dirty="0">
                <a:cs typeface="Arial" panose="020B0604020202020204" pitchFamily="34" charset="0"/>
              </a:rPr>
              <a:t> </a:t>
            </a:r>
            <a:r>
              <a:rPr lang="en-US" sz="2800" dirty="0" err="1">
                <a:cs typeface="Arial" panose="020B0604020202020204" pitchFamily="34" charset="0"/>
              </a:rPr>
              <a:t>психо</a:t>
            </a:r>
            <a:r>
              <a:rPr lang="en-US" sz="2800" dirty="0">
                <a:cs typeface="Arial" panose="020B0604020202020204" pitchFamily="34" charset="0"/>
              </a:rPr>
              <a:t> </a:t>
            </a:r>
            <a:r>
              <a:rPr lang="en-US" sz="2800" dirty="0" err="1">
                <a:cs typeface="Arial" panose="020B0604020202020204" pitchFamily="34" charset="0"/>
              </a:rPr>
              <a:t>синдром</a:t>
            </a:r>
            <a:r>
              <a:rPr lang="en-US" sz="2800" dirty="0">
                <a:cs typeface="Arial" panose="020B0604020202020204" pitchFamily="34" charset="0"/>
              </a:rPr>
              <a:t/>
            </a:r>
            <a:br>
              <a:rPr lang="en-US" sz="2800" dirty="0">
                <a:cs typeface="Arial" panose="020B0604020202020204" pitchFamily="34" charset="0"/>
              </a:rPr>
            </a:br>
            <a:r>
              <a:rPr lang="en-US" sz="2800" dirty="0">
                <a:cs typeface="Arial" panose="020B0604020202020204" pitchFamily="34" charset="0"/>
              </a:rPr>
              <a:t> </a:t>
            </a:r>
            <a:r>
              <a:rPr lang="en-US" sz="2800" dirty="0" err="1">
                <a:cs typeface="Arial" panose="020B0604020202020204" pitchFamily="34" charset="0"/>
              </a:rPr>
              <a:t>Врсте</a:t>
            </a:r>
            <a:r>
              <a:rPr lang="en-US" sz="2800" dirty="0">
                <a:cs typeface="Arial" panose="020B0604020202020204" pitchFamily="34" charset="0"/>
              </a:rPr>
              <a:t> </a:t>
            </a:r>
            <a:r>
              <a:rPr lang="en-US" sz="2800" dirty="0" err="1">
                <a:cs typeface="Arial" panose="020B0604020202020204" pitchFamily="34" charset="0"/>
              </a:rPr>
              <a:t>когнитивних</a:t>
            </a:r>
            <a:r>
              <a:rPr lang="en-US" sz="2800" dirty="0">
                <a:cs typeface="Arial" panose="020B0604020202020204" pitchFamily="34" charset="0"/>
              </a:rPr>
              <a:t> </a:t>
            </a:r>
            <a:r>
              <a:rPr lang="en-US" sz="2800" dirty="0" err="1">
                <a:cs typeface="Arial" panose="020B0604020202020204" pitchFamily="34" charset="0"/>
              </a:rPr>
              <a:t>поремећаја</a:t>
            </a:r>
            <a:r>
              <a:rPr lang="en-US" sz="2800" dirty="0">
                <a:cs typeface="Arial" panose="020B0604020202020204" pitchFamily="34" charset="0"/>
              </a:rPr>
              <a:t> у </a:t>
            </a:r>
            <a:r>
              <a:rPr lang="en-US" sz="2800" dirty="0" err="1">
                <a:cs typeface="Arial" panose="020B0604020202020204" pitchFamily="34" charset="0"/>
              </a:rPr>
              <a:t>старости</a:t>
            </a:r>
            <a:endParaRPr lang="en-US" sz="2800" dirty="0">
              <a:cs typeface="Arial" panose="020B0604020202020204" pitchFamily="34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533400" y="5105400"/>
            <a:ext cx="8458200" cy="114300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x-none" sz="2400" b="1" dirty="0">
                <a:solidFill>
                  <a:schemeClr val="tx1"/>
                </a:solidFill>
              </a:rPr>
              <a:t>Проф. др Горан Михајловић</a:t>
            </a:r>
            <a:endParaRPr lang="en-US" sz="2400" b="1" dirty="0">
              <a:solidFill>
                <a:schemeClr val="tx1"/>
              </a:solidFill>
            </a:endParaRPr>
          </a:p>
          <a:p>
            <a:pPr algn="r">
              <a:defRPr/>
            </a:pPr>
            <a:r>
              <a:rPr lang="x-none" sz="1800" dirty="0">
                <a:cs typeface="Arial" charset="0"/>
              </a:rPr>
              <a:t>Факултет медицинских наука , Универзитет у Крагујевцу</a:t>
            </a:r>
          </a:p>
          <a:p>
            <a:pPr algn="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D497CD9C-13DF-293A-20AF-3A4426E9BE4A}"/>
              </a:ext>
            </a:extLst>
          </p:cNvPr>
          <p:cNvSpPr/>
          <p:nvPr/>
        </p:nvSpPr>
        <p:spPr>
          <a:xfrm>
            <a:off x="685800" y="1752600"/>
            <a:ext cx="7772400" cy="22098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23513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763000" cy="6400800"/>
          </a:xfrm>
        </p:spPr>
        <p:txBody>
          <a:bodyPr>
            <a:normAutofit/>
          </a:bodyPr>
          <a:lstStyle/>
          <a:p>
            <a:r>
              <a:rPr lang="ru-RU" sz="2000" dirty="0"/>
              <a:t>Најчешће деменције су:</a:t>
            </a:r>
          </a:p>
          <a:p>
            <a:endParaRPr lang="ru-RU" sz="1800" dirty="0"/>
          </a:p>
          <a:p>
            <a:r>
              <a:rPr lang="ru-RU" dirty="0"/>
              <a:t> </a:t>
            </a:r>
            <a:r>
              <a:rPr lang="ru-RU" sz="1600" b="1" dirty="0"/>
              <a:t>Алцхајмерова</a:t>
            </a:r>
            <a:r>
              <a:rPr lang="ru-RU" sz="1600" dirty="0"/>
              <a:t> </a:t>
            </a:r>
            <a:r>
              <a:rPr lang="ru-RU" dirty="0"/>
              <a:t>(50-70%) и </a:t>
            </a:r>
          </a:p>
          <a:p>
            <a:r>
              <a:rPr lang="ru-RU" b="1" dirty="0"/>
              <a:t> </a:t>
            </a:r>
            <a:r>
              <a:rPr lang="ru-RU" sz="1600" b="1" dirty="0"/>
              <a:t>Васкуларна</a:t>
            </a:r>
            <a:r>
              <a:rPr lang="ru-RU" dirty="0"/>
              <a:t> деменција (15-25%). </a:t>
            </a:r>
          </a:p>
          <a:p>
            <a:pPr marL="0" indent="0">
              <a:buNone/>
            </a:pPr>
            <a:endParaRPr lang="ru-RU" u="sng" dirty="0"/>
          </a:p>
          <a:p>
            <a:pPr marL="0" indent="0">
              <a:buNone/>
            </a:pPr>
            <a:r>
              <a:rPr lang="ru-RU" sz="2000" u="sng" dirty="0"/>
              <a:t>Алцхајмерова деменција </a:t>
            </a:r>
            <a:r>
              <a:rPr lang="ru-RU" sz="2000" dirty="0"/>
              <a:t>је дегенеративна болест мозга непознатог узрока. Развија се полако или напредује. Обично се јавља код особа старих од 60 година, мада се може јавити и раније око 45. године живота. 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000" u="sng" dirty="0"/>
              <a:t>Васкуларне деменције </a:t>
            </a:r>
            <a:r>
              <a:rPr lang="ru-RU" sz="2000" dirty="0"/>
              <a:t>настају због болести крвних судова мозга и због повишеног крвног притиска који доводе до више мањих инфаркта на мозгу. Васкуларна деменција обично започиње у старом животном добру.</a:t>
            </a:r>
            <a:endParaRPr lang="en-US" sz="20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A01AC65C-C25A-44BB-951D-EDEE91CDBEFE}"/>
              </a:ext>
            </a:extLst>
          </p:cNvPr>
          <p:cNvSpPr/>
          <p:nvPr/>
        </p:nvSpPr>
        <p:spPr>
          <a:xfrm>
            <a:off x="76200" y="1981200"/>
            <a:ext cx="8991600" cy="167640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73EC35F8-377E-4C5D-B12E-BADB2F408EAC}"/>
              </a:ext>
            </a:extLst>
          </p:cNvPr>
          <p:cNvSpPr/>
          <p:nvPr/>
        </p:nvSpPr>
        <p:spPr>
          <a:xfrm>
            <a:off x="76200" y="3681046"/>
            <a:ext cx="9010357" cy="2033954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17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04800"/>
            <a:ext cx="5943600" cy="499872"/>
          </a:xfrm>
        </p:spPr>
        <p:txBody>
          <a:bodyPr>
            <a:normAutofit/>
          </a:bodyPr>
          <a:lstStyle/>
          <a:p>
            <a:r>
              <a:rPr lang="x-none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Алцхајмерова болест</a:t>
            </a:r>
            <a:endParaRPr lang="en-US" sz="2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404860" cy="3581400"/>
          </a:xfrm>
        </p:spPr>
        <p:txBody>
          <a:bodyPr/>
          <a:lstStyle/>
          <a:p>
            <a:r>
              <a:rPr lang="sr-Latn-CS" sz="2000" dirty="0" err="1">
                <a:solidFill>
                  <a:srgbClr val="FF0000"/>
                </a:solidFill>
                <a:cs typeface="Arial" pitchFamily="34" charset="0"/>
              </a:rPr>
              <a:t>најчешћи</a:t>
            </a:r>
            <a:r>
              <a:rPr lang="sr-Latn-CS" sz="2000" dirty="0">
                <a:cs typeface="Arial" pitchFamily="34" charset="0"/>
              </a:rPr>
              <a:t> облик деменције. </a:t>
            </a:r>
            <a:endParaRPr lang="en-US" sz="2000" dirty="0">
              <a:cs typeface="Arial" pitchFamily="34" charset="0"/>
            </a:endParaRPr>
          </a:p>
          <a:p>
            <a:r>
              <a:rPr lang="sr-Latn-CS" sz="2000" dirty="0">
                <a:cs typeface="Arial" pitchFamily="34" charset="0"/>
              </a:rPr>
              <a:t>захвата делове мозга који контролишу памћење, говор, расуђивање, мишљење и остале когнитивне функције. </a:t>
            </a:r>
            <a:endParaRPr lang="en-US" sz="2000" dirty="0">
              <a:cs typeface="Arial" pitchFamily="34" charset="0"/>
            </a:endParaRPr>
          </a:p>
          <a:p>
            <a:r>
              <a:rPr lang="sr-Cyrl-CS" sz="2000" dirty="0">
                <a:cs typeface="Arial" pitchFamily="34" charset="0"/>
              </a:rPr>
              <a:t>погоршање </a:t>
            </a:r>
            <a:r>
              <a:rPr lang="sr-Latn-CS" sz="2000" dirty="0">
                <a:cs typeface="Arial" pitchFamily="34" charset="0"/>
              </a:rPr>
              <a:t>симптом</a:t>
            </a:r>
            <a:r>
              <a:rPr lang="sr-Cyrl-CS" sz="2000" dirty="0">
                <a:cs typeface="Arial" pitchFamily="34" charset="0"/>
              </a:rPr>
              <a:t>а </a:t>
            </a:r>
            <a:r>
              <a:rPr lang="sr-Latn-CS" sz="2000" dirty="0">
                <a:cs typeface="Arial" pitchFamily="34" charset="0"/>
              </a:rPr>
              <a:t>обично </a:t>
            </a:r>
            <a:r>
              <a:rPr lang="sr-Latn-CS" sz="2000" b="1" dirty="0">
                <a:cs typeface="Arial" pitchFamily="34" charset="0"/>
              </a:rPr>
              <a:t>споро </a:t>
            </a:r>
            <a:r>
              <a:rPr lang="sr-Latn-CS" sz="2000" dirty="0">
                <a:cs typeface="Arial" pitchFamily="34" charset="0"/>
              </a:rPr>
              <a:t>и </a:t>
            </a:r>
            <a:r>
              <a:rPr lang="sr-Latn-CS" sz="2000" b="1" dirty="0">
                <a:cs typeface="Arial" pitchFamily="34" charset="0"/>
              </a:rPr>
              <a:t>неумитно</a:t>
            </a:r>
            <a:endParaRPr lang="sr-Cyrl-CS" sz="2000" b="1" dirty="0">
              <a:cs typeface="Arial" pitchFamily="34" charset="0"/>
            </a:endParaRPr>
          </a:p>
          <a:p>
            <a:r>
              <a:rPr lang="sr-Latn-CS" sz="2000" dirty="0">
                <a:cs typeface="Arial" pitchFamily="34" charset="0"/>
              </a:rPr>
              <a:t>доводи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err="1">
                <a:cs typeface="Arial" pitchFamily="34" charset="0"/>
              </a:rPr>
              <a:t>до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sr-Latn-CS" sz="2000" dirty="0">
                <a:cs typeface="Arial" pitchFamily="34" charset="0"/>
              </a:rPr>
              <a:t>испада на когнитивном плану</a:t>
            </a:r>
            <a:r>
              <a:rPr lang="en-US" sz="2000" dirty="0">
                <a:cs typeface="Arial" pitchFamily="34" charset="0"/>
              </a:rPr>
              <a:t>, </a:t>
            </a:r>
            <a:r>
              <a:rPr lang="sr-Latn-CS" sz="2000" dirty="0">
                <a:cs typeface="Arial" pitchFamily="34" charset="0"/>
              </a:rPr>
              <a:t>поремећаја понашања и измена личности. </a:t>
            </a:r>
            <a:endParaRPr lang="en-US" sz="2000" dirty="0">
              <a:cs typeface="Arial" pitchFamily="34" charset="0"/>
            </a:endParaRPr>
          </a:p>
          <a:p>
            <a:endParaRPr lang="en-US" dirty="0"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368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629400" cy="429768"/>
          </a:xfrm>
        </p:spPr>
        <p:txBody>
          <a:bodyPr>
            <a:normAutofit/>
          </a:bodyPr>
          <a:lstStyle/>
          <a:p>
            <a:r>
              <a:rPr lang="x-none" sz="1800" dirty="0">
                <a:latin typeface="Arial" panose="020B0604020202020204" pitchFamily="34" charset="0"/>
                <a:cs typeface="Arial" panose="020B0604020202020204" pitchFamily="34" charset="0"/>
              </a:rPr>
              <a:t>Патоанатомске карактеристике: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28660" cy="4547616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pt-PT" sz="2000" i="1" dirty="0">
              <a:cs typeface="Calibri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BA" sz="2000" dirty="0">
                <a:cs typeface="Calibri" pitchFamily="34" charset="0"/>
              </a:rPr>
              <a:t>таложење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solidFill>
                  <a:srgbClr val="FF0000"/>
                </a:solidFill>
                <a:cs typeface="Calibri" pitchFamily="34" charset="0"/>
              </a:rPr>
              <a:t>бета</a:t>
            </a:r>
            <a:r>
              <a:rPr lang="sr-Latn-CS" sz="2000" dirty="0">
                <a:solidFill>
                  <a:srgbClr val="FF0000"/>
                </a:solidFill>
                <a:cs typeface="Calibri" pitchFamily="34" charset="0"/>
              </a:rPr>
              <a:t>-</a:t>
            </a:r>
            <a:r>
              <a:rPr lang="sr-Cyrl-BA" sz="2000" dirty="0">
                <a:solidFill>
                  <a:srgbClr val="FF0000"/>
                </a:solidFill>
                <a:cs typeface="Calibri" pitchFamily="34" charset="0"/>
              </a:rPr>
              <a:t>амилоида</a:t>
            </a:r>
            <a:r>
              <a:rPr lang="sr-Latn-CS" sz="2000" dirty="0">
                <a:solidFill>
                  <a:srgbClr val="FF0000"/>
                </a:solidFill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у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неуроцитима</a:t>
            </a:r>
            <a:endParaRPr lang="sr-Latn-CS" sz="2000" dirty="0">
              <a:cs typeface="Calibri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BA" sz="2000" dirty="0">
                <a:cs typeface="Calibri" pitchFamily="34" charset="0"/>
              </a:rPr>
              <a:t>дифузна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атрофија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са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solidFill>
                  <a:srgbClr val="FF0000"/>
                </a:solidFill>
                <a:cs typeface="Calibri" pitchFamily="34" charset="0"/>
              </a:rPr>
              <a:t>сенилним</a:t>
            </a:r>
            <a:r>
              <a:rPr lang="sr-Latn-CS" sz="2000" dirty="0">
                <a:solidFill>
                  <a:srgbClr val="FF0000"/>
                </a:solidFill>
                <a:cs typeface="Calibri" pitchFamily="34" charset="0"/>
              </a:rPr>
              <a:t> </a:t>
            </a:r>
            <a:r>
              <a:rPr lang="sr-Cyrl-BA" sz="2000" dirty="0">
                <a:solidFill>
                  <a:srgbClr val="FF0000"/>
                </a:solidFill>
                <a:cs typeface="Calibri" pitchFamily="34" charset="0"/>
              </a:rPr>
              <a:t>плаковима</a:t>
            </a:r>
            <a:r>
              <a:rPr lang="sr-Latn-CS" sz="2000" dirty="0">
                <a:solidFill>
                  <a:srgbClr val="FF0000"/>
                </a:solidFill>
                <a:cs typeface="Calibri" pitchFamily="34" charset="0"/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BA" sz="2000" dirty="0">
                <a:cs typeface="Calibri" pitchFamily="34" charset="0"/>
              </a:rPr>
              <a:t>губитак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неурона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у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кортексу</a:t>
            </a:r>
            <a:endParaRPr lang="sr-Latn-CS" sz="2000" dirty="0">
              <a:cs typeface="Calibri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BA" sz="2000" dirty="0">
                <a:cs typeface="Calibri" pitchFamily="34" charset="0"/>
              </a:rPr>
              <a:t>дегенерација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холинергичких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неурона</a:t>
            </a:r>
            <a:endParaRPr lang="sr-Latn-CS" sz="2000" dirty="0">
              <a:cs typeface="Calibri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BA" sz="2000" dirty="0">
                <a:cs typeface="Calibri" pitchFamily="34" charset="0"/>
              </a:rPr>
              <a:t>неурофибриларна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оштећења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у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хипокампусу</a:t>
            </a:r>
            <a:r>
              <a:rPr lang="sr-Latn-CS" sz="2000" dirty="0">
                <a:cs typeface="Calibri" pitchFamily="34" charset="0"/>
              </a:rPr>
              <a:t>, </a:t>
            </a:r>
            <a:r>
              <a:rPr lang="sr-Cyrl-BA" sz="2000" dirty="0">
                <a:cs typeface="Calibri" pitchFamily="34" charset="0"/>
              </a:rPr>
              <a:t>супстанци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нигри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и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лоцус</a:t>
            </a:r>
            <a:r>
              <a:rPr lang="sr-Latn-CS" sz="2000" dirty="0">
                <a:cs typeface="Calibri" pitchFamily="34" charset="0"/>
              </a:rPr>
              <a:t> </a:t>
            </a:r>
            <a:r>
              <a:rPr lang="sr-Cyrl-BA" sz="2000" dirty="0">
                <a:cs typeface="Calibri" pitchFamily="34" charset="0"/>
              </a:rPr>
              <a:t>церулеусу</a:t>
            </a:r>
            <a:endParaRPr lang="sr-Latn-CS" sz="2000" dirty="0">
              <a:cs typeface="Calibri" pitchFamily="34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50718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56616"/>
            <a:ext cx="7680960" cy="429768"/>
          </a:xfrm>
        </p:spPr>
        <p:txBody>
          <a:bodyPr>
            <a:normAutofit/>
          </a:bodyPr>
          <a:lstStyle/>
          <a:p>
            <a:r>
              <a:rPr lang="x-none" sz="2000" dirty="0">
                <a:latin typeface="Arial" panose="020B0604020202020204" pitchFamily="34" charset="0"/>
                <a:cs typeface="Arial" panose="020B0604020202020204" pitchFamily="34" charset="0"/>
              </a:rPr>
              <a:t>Неуротрансмитери у АБ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404860" cy="439521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BA" sz="2000" dirty="0">
                <a:solidFill>
                  <a:srgbClr val="FF0000"/>
                </a:solidFill>
              </a:rPr>
              <a:t>Ацетил</a:t>
            </a:r>
            <a:r>
              <a:rPr lang="sr-Latn-CS" sz="2000" dirty="0">
                <a:solidFill>
                  <a:srgbClr val="FF0000"/>
                </a:solidFill>
              </a:rPr>
              <a:t>-</a:t>
            </a:r>
            <a:r>
              <a:rPr lang="sr-Cyrl-BA" sz="2000" dirty="0">
                <a:solidFill>
                  <a:srgbClr val="FF0000"/>
                </a:solidFill>
              </a:rPr>
              <a:t>холин</a:t>
            </a:r>
            <a:endParaRPr lang="en-US" sz="2000" dirty="0">
              <a:solidFill>
                <a:srgbClr val="FF0000"/>
              </a:solidFill>
            </a:endParaRPr>
          </a:p>
          <a:p>
            <a:pPr lvl="1">
              <a:spcAft>
                <a:spcPct val="60000"/>
              </a:spcAft>
              <a:defRPr/>
            </a:pPr>
            <a:r>
              <a:rPr lang="sr-Cyrl-BA" sz="2000" dirty="0">
                <a:solidFill>
                  <a:schemeClr val="tx2">
                    <a:lumMod val="50000"/>
                  </a:schemeClr>
                </a:solidFill>
              </a:rPr>
              <a:t>Сметње</a:t>
            </a:r>
            <a:r>
              <a:rPr lang="sr-Latn-CS" sz="20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sr-Cyrl-BA" sz="2000" dirty="0">
                <a:solidFill>
                  <a:schemeClr val="tx2">
                    <a:lumMod val="50000"/>
                  </a:schemeClr>
                </a:solidFill>
              </a:rPr>
              <a:t>памћења</a:t>
            </a:r>
            <a:r>
              <a:rPr lang="sr-Latn-CS" sz="20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sr-Cyrl-BA" sz="2000" dirty="0">
                <a:solidFill>
                  <a:schemeClr val="tx2">
                    <a:lumMod val="50000"/>
                  </a:schemeClr>
                </a:solidFill>
              </a:rPr>
              <a:t>дезорјентација</a:t>
            </a:r>
            <a:r>
              <a:rPr lang="sr-Latn-CS" sz="20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sr-Cyrl-BA" sz="2000" dirty="0">
                <a:solidFill>
                  <a:schemeClr val="tx2">
                    <a:lumMod val="50000"/>
                  </a:schemeClr>
                </a:solidFill>
              </a:rPr>
              <a:t>конфузност</a:t>
            </a:r>
            <a:endParaRPr lang="sr-Latn-CS" sz="20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sr-Cyrl-BA" sz="2000" dirty="0">
                <a:solidFill>
                  <a:srgbClr val="FF0000"/>
                </a:solidFill>
              </a:rPr>
              <a:t>Норадреналин</a:t>
            </a:r>
            <a:endParaRPr lang="en-US" sz="2000" dirty="0">
              <a:solidFill>
                <a:srgbClr val="FF0000"/>
              </a:solidFill>
            </a:endParaRPr>
          </a:p>
          <a:p>
            <a:pPr lvl="1">
              <a:spcAft>
                <a:spcPct val="60000"/>
              </a:spcAft>
              <a:defRPr/>
            </a:pPr>
            <a:r>
              <a:rPr lang="sr-Cyrl-BA" sz="2000" dirty="0">
                <a:solidFill>
                  <a:schemeClr val="tx2">
                    <a:lumMod val="50000"/>
                  </a:schemeClr>
                </a:solidFill>
              </a:rPr>
              <a:t>депресија</a:t>
            </a:r>
            <a:endParaRPr lang="en-US" sz="2000" baseline="300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5HT</a:t>
            </a:r>
          </a:p>
          <a:p>
            <a:pPr lvl="1">
              <a:defRPr/>
            </a:pPr>
            <a:r>
              <a:rPr lang="sr-Cyrl-BA" sz="2000" dirty="0">
                <a:solidFill>
                  <a:schemeClr val="tx2">
                    <a:lumMod val="50000"/>
                  </a:schemeClr>
                </a:solidFill>
              </a:rPr>
              <a:t>депресија</a:t>
            </a:r>
            <a:r>
              <a:rPr lang="sr-Latn-CS" sz="20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sr-Cyrl-BA" sz="2000" dirty="0">
                <a:solidFill>
                  <a:schemeClr val="tx2">
                    <a:lumMod val="50000"/>
                  </a:schemeClr>
                </a:solidFill>
              </a:rPr>
              <a:t>и</a:t>
            </a:r>
            <a:r>
              <a:rPr lang="sr-Latn-CS" sz="20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sr-Cyrl-BA" sz="2000" dirty="0">
                <a:solidFill>
                  <a:schemeClr val="tx2">
                    <a:lumMod val="50000"/>
                  </a:schemeClr>
                </a:solidFill>
              </a:rPr>
              <a:t>психоза</a:t>
            </a:r>
            <a:endParaRPr lang="en-US" sz="2000" baseline="300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sr-Cyrl-BA" sz="2000" dirty="0">
                <a:solidFill>
                  <a:srgbClr val="FF0000"/>
                </a:solidFill>
              </a:rPr>
              <a:t>Допамин</a:t>
            </a:r>
            <a:endParaRPr lang="en-US" sz="2000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sr-Cyrl-BA" sz="2000" dirty="0">
                <a:solidFill>
                  <a:schemeClr val="tx2">
                    <a:lumMod val="50000"/>
                  </a:schemeClr>
                </a:solidFill>
              </a:rPr>
              <a:t>агресија</a:t>
            </a:r>
            <a:endParaRPr lang="en-US" sz="2000" baseline="30000" dirty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22994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553200" cy="582168"/>
          </a:xfrm>
        </p:spPr>
        <p:txBody>
          <a:bodyPr>
            <a:normAutofit/>
          </a:bodyPr>
          <a:lstStyle/>
          <a:p>
            <a:r>
              <a:rPr lang="x-none" sz="2000" dirty="0">
                <a:latin typeface="Arial" panose="020B0604020202020204" pitchFamily="34" charset="0"/>
                <a:cs typeface="Arial" panose="020B0604020202020204" pitchFamily="34" charset="0"/>
              </a:rPr>
              <a:t>Клиничка слика деменција: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991600" cy="527179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x-none" sz="1800" dirty="0">
                <a:solidFill>
                  <a:srgbClr val="FF0000"/>
                </a:solidFill>
              </a:rPr>
              <a:t>Губитак памћења </a:t>
            </a:r>
            <a:r>
              <a:rPr lang="x-none" sz="1800" dirty="0"/>
              <a:t>– заборављање информација из блиске прошлости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800" dirty="0">
                <a:solidFill>
                  <a:srgbClr val="FF0000"/>
                </a:solidFill>
              </a:rPr>
              <a:t>Тешкоће у обављању уобичајних задатака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800" dirty="0">
                <a:solidFill>
                  <a:srgbClr val="FF0000"/>
                </a:solidFill>
              </a:rPr>
              <a:t>Потешкоће у говору </a:t>
            </a:r>
            <a:r>
              <a:rPr lang="x-none" sz="1800" dirty="0"/>
              <a:t>– </a:t>
            </a:r>
            <a:r>
              <a:rPr lang="x-none" sz="1800" dirty="0">
                <a:solidFill>
                  <a:srgbClr val="FF0000"/>
                </a:solidFill>
              </a:rPr>
              <a:t>заборављање речи 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800" dirty="0">
                <a:solidFill>
                  <a:srgbClr val="FF0000"/>
                </a:solidFill>
              </a:rPr>
              <a:t>Дезорјентација</a:t>
            </a:r>
            <a:r>
              <a:rPr lang="x-none" sz="1800" dirty="0"/>
              <a:t> у времену и простору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800" dirty="0">
                <a:solidFill>
                  <a:srgbClr val="FF0000"/>
                </a:solidFill>
              </a:rPr>
              <a:t>Проблеми са расуђивањем </a:t>
            </a:r>
            <a:r>
              <a:rPr lang="x-none" sz="1800" dirty="0"/>
              <a:t>– неадекватно одевање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800" dirty="0">
                <a:solidFill>
                  <a:srgbClr val="FF0000"/>
                </a:solidFill>
              </a:rPr>
              <a:t>Проблеми са апстрактним размишљањем </a:t>
            </a:r>
            <a:r>
              <a:rPr lang="x-none" sz="1800" dirty="0"/>
              <a:t>( баратање бројевима)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800" dirty="0">
                <a:solidFill>
                  <a:srgbClr val="FF0000"/>
                </a:solidFill>
              </a:rPr>
              <a:t>„Затурање“ </a:t>
            </a:r>
            <a:r>
              <a:rPr lang="x-none" sz="1800" dirty="0"/>
              <a:t>ствари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800" dirty="0">
                <a:solidFill>
                  <a:srgbClr val="FF0000"/>
                </a:solidFill>
              </a:rPr>
              <a:t>Промене у понашању и расположењу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800" dirty="0">
                <a:solidFill>
                  <a:srgbClr val="FF0000"/>
                </a:solidFill>
              </a:rPr>
              <a:t>Промене карактера </a:t>
            </a:r>
            <a:r>
              <a:rPr lang="x-none" sz="1800" dirty="0"/>
              <a:t>– појава страха, сумњичавости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800" dirty="0">
                <a:solidFill>
                  <a:srgbClr val="FF0000"/>
                </a:solidFill>
              </a:rPr>
              <a:t>Губитак иницијативе </a:t>
            </a:r>
            <a:r>
              <a:rPr lang="x-none" sz="1800" dirty="0"/>
              <a:t>- пасивност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12644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381000"/>
            <a:ext cx="6629400" cy="429768"/>
          </a:xfrm>
        </p:spPr>
        <p:txBody>
          <a:bodyPr>
            <a:normAutofit/>
          </a:bodyPr>
          <a:lstStyle/>
          <a:p>
            <a:r>
              <a:rPr lang="x-none" sz="1800" dirty="0">
                <a:latin typeface="Arial" panose="020B0604020202020204" pitchFamily="34" charset="0"/>
                <a:cs typeface="Arial" panose="020B0604020202020204" pitchFamily="34" charset="0"/>
              </a:rPr>
              <a:t>Психолошки симптоми деменције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17638"/>
            <a:ext cx="8610600" cy="4708525"/>
          </a:xfrm>
        </p:spPr>
        <p:txBody>
          <a:bodyPr>
            <a:normAutofit fontScale="92500" lnSpcReduction="10000"/>
          </a:bodyPr>
          <a:lstStyle/>
          <a:p>
            <a:r>
              <a:rPr lang="x-none" sz="2200" dirty="0"/>
              <a:t>Посебна група симптома која се може јавити пре и бити упечатљивија од когнитивних</a:t>
            </a:r>
          </a:p>
          <a:p>
            <a:r>
              <a:rPr lang="en-US" sz="2200" dirty="0"/>
              <a:t>50-60% </a:t>
            </a:r>
            <a:r>
              <a:rPr lang="x-none" sz="2200" dirty="0"/>
              <a:t>оболеле популације</a:t>
            </a:r>
          </a:p>
          <a:p>
            <a:endParaRPr lang="x-none" sz="2200" dirty="0"/>
          </a:p>
          <a:p>
            <a:r>
              <a:rPr lang="x-none" sz="2200" b="1" dirty="0"/>
              <a:t>Карактеристике:</a:t>
            </a:r>
          </a:p>
          <a:p>
            <a:pPr marL="0" indent="0">
              <a:buNone/>
            </a:pPr>
            <a:r>
              <a:rPr lang="x-none" sz="2200" dirty="0"/>
              <a:t>	Сумануте идеје, халуцинације, афективни симптоми( манија и 	депресија) и поремећаји личности, за које су карактеристичне промене 	карактера, понашања, агресивност и хостилност</a:t>
            </a:r>
          </a:p>
          <a:p>
            <a:pPr marL="0" indent="0">
              <a:buNone/>
            </a:pPr>
            <a:endParaRPr lang="x-none" sz="2200" dirty="0"/>
          </a:p>
          <a:p>
            <a:pPr marL="0" indent="0">
              <a:buNone/>
            </a:pPr>
            <a:endParaRPr lang="x-none" sz="2200" dirty="0"/>
          </a:p>
          <a:p>
            <a:pPr marL="0" indent="0">
              <a:buNone/>
            </a:pPr>
            <a:r>
              <a:rPr lang="x-none" sz="2200" dirty="0"/>
              <a:t>Терапија: атипични антипсихотици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59104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304800"/>
            <a:ext cx="2895600" cy="533400"/>
          </a:xfrm>
        </p:spPr>
        <p:txBody>
          <a:bodyPr>
            <a:normAutofit/>
          </a:bodyPr>
          <a:lstStyle/>
          <a:p>
            <a:r>
              <a:rPr lang="x-none" sz="2000" dirty="0">
                <a:latin typeface="Arial" panose="020B0604020202020204" pitchFamily="34" charset="0"/>
                <a:cs typeface="Arial" panose="020B0604020202020204" pitchFamily="34" charset="0"/>
              </a:rPr>
              <a:t>Дијагноза: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5410200"/>
          </a:xfrm>
        </p:spPr>
        <p:txBody>
          <a:bodyPr>
            <a:normAutofit/>
          </a:bodyPr>
          <a:lstStyle/>
          <a:p>
            <a:r>
              <a:rPr lang="x-none" sz="1800" dirty="0"/>
              <a:t>Анамнеза и хетероанамнеза</a:t>
            </a:r>
          </a:p>
          <a:p>
            <a:r>
              <a:rPr lang="x-none" sz="1800" dirty="0"/>
              <a:t>Соматски преглед</a:t>
            </a:r>
          </a:p>
          <a:p>
            <a:r>
              <a:rPr lang="x-none" sz="1800" dirty="0"/>
              <a:t>Неуролошки преглед</a:t>
            </a:r>
          </a:p>
          <a:p>
            <a:r>
              <a:rPr lang="x-none" sz="1800" dirty="0"/>
              <a:t>Лабораторијска испитивања</a:t>
            </a:r>
          </a:p>
          <a:p>
            <a:r>
              <a:rPr lang="x-none" sz="1800" dirty="0"/>
              <a:t>Психијатријски преглед и неуропсихолошко тестирање </a:t>
            </a:r>
          </a:p>
          <a:p>
            <a:pPr marL="0" indent="0">
              <a:buNone/>
            </a:pPr>
            <a:r>
              <a:rPr lang="x-none" sz="1400" dirty="0"/>
              <a:t> -</a:t>
            </a:r>
            <a:r>
              <a:rPr lang="x-none" sz="2000" dirty="0"/>
              <a:t>ММСЕ </a:t>
            </a:r>
          </a:p>
          <a:p>
            <a:pPr marL="0" indent="0">
              <a:buNone/>
            </a:pPr>
            <a:r>
              <a:rPr lang="x-none" sz="2000" dirty="0"/>
              <a:t> -</a:t>
            </a:r>
            <a:r>
              <a:rPr lang="en-US" sz="2000" dirty="0" err="1"/>
              <a:t>Тест</a:t>
            </a:r>
            <a:r>
              <a:rPr lang="en-US" sz="2000" dirty="0"/>
              <a:t> </a:t>
            </a:r>
            <a:r>
              <a:rPr lang="en-US" sz="2000" dirty="0" err="1"/>
              <a:t>цртања</a:t>
            </a:r>
            <a:r>
              <a:rPr lang="en-US" sz="2000" dirty="0"/>
              <a:t> </a:t>
            </a:r>
            <a:r>
              <a:rPr lang="en-US" sz="2000" dirty="0" err="1"/>
              <a:t>сата</a:t>
            </a:r>
            <a:r>
              <a:rPr lang="en-US" sz="2000" dirty="0"/>
              <a:t> </a:t>
            </a:r>
            <a:r>
              <a:rPr lang="en-US" sz="2000" dirty="0" err="1"/>
              <a:t>или</a:t>
            </a:r>
            <a:r>
              <a:rPr lang="en-US" sz="2000" dirty="0"/>
              <a:t> </a:t>
            </a:r>
            <a:r>
              <a:rPr lang="en-US" sz="2000" dirty="0" err="1"/>
              <a:t>скраћене</a:t>
            </a:r>
            <a:r>
              <a:rPr lang="en-US" sz="2000" dirty="0"/>
              <a:t> </a:t>
            </a:r>
            <a:r>
              <a:rPr lang="en-US" sz="2000" dirty="0" err="1"/>
              <a:t>верзије</a:t>
            </a:r>
            <a:r>
              <a:rPr lang="en-US" sz="2000" dirty="0"/>
              <a:t> (</a:t>
            </a:r>
            <a:r>
              <a:rPr lang="en-US" sz="2000" dirty="0" err="1"/>
              <a:t>Мини-ког</a:t>
            </a:r>
            <a:r>
              <a:rPr lang="en-US" sz="2000" dirty="0"/>
              <a:t>),</a:t>
            </a:r>
            <a:endParaRPr lang="sr-Cyrl-CS" sz="2000" dirty="0"/>
          </a:p>
          <a:p>
            <a:pPr marL="0" indent="0">
              <a:buNone/>
            </a:pPr>
            <a:r>
              <a:rPr lang="x-none" sz="2000" dirty="0"/>
              <a:t> -</a:t>
            </a:r>
            <a:r>
              <a:rPr lang="en-US" sz="2000" dirty="0" err="1"/>
              <a:t>неформалне</a:t>
            </a:r>
            <a:r>
              <a:rPr lang="en-US" sz="2000" dirty="0"/>
              <a:t> </a:t>
            </a:r>
            <a:r>
              <a:rPr lang="en-US" sz="2000" dirty="0" err="1"/>
              <a:t>технике</a:t>
            </a:r>
            <a:r>
              <a:rPr lang="en-US" sz="2000" dirty="0"/>
              <a:t> </a:t>
            </a:r>
            <a:r>
              <a:rPr lang="en-US" sz="2000" dirty="0" err="1"/>
              <a:t>испитавања</a:t>
            </a:r>
            <a:r>
              <a:rPr lang="en-US" sz="2000" dirty="0"/>
              <a:t> </a:t>
            </a:r>
            <a:r>
              <a:rPr lang="en-US" sz="2000" dirty="0" err="1"/>
              <a:t>памћења</a:t>
            </a:r>
            <a:r>
              <a:rPr lang="en-US" sz="2000" dirty="0"/>
              <a:t> </a:t>
            </a:r>
            <a:r>
              <a:rPr lang="en-US" sz="2000" dirty="0" err="1"/>
              <a:t>као</a:t>
            </a:r>
            <a:r>
              <a:rPr lang="en-US" sz="2000" dirty="0"/>
              <a:t> </a:t>
            </a:r>
            <a:r>
              <a:rPr lang="en-US" sz="2000" dirty="0" err="1"/>
              <a:t>што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понављање</a:t>
            </a:r>
            <a:r>
              <a:rPr lang="en-US" sz="2000" dirty="0"/>
              <a:t> </a:t>
            </a:r>
            <a:r>
              <a:rPr lang="en-US" sz="2000" dirty="0" err="1"/>
              <a:t>имена</a:t>
            </a:r>
            <a:r>
              <a:rPr lang="en-US" sz="2000" dirty="0"/>
              <a:t>  и </a:t>
            </a:r>
            <a:r>
              <a:rPr lang="en-US" sz="2000" dirty="0" err="1"/>
              <a:t>презимена</a:t>
            </a:r>
            <a:r>
              <a:rPr lang="en-US" sz="2000" dirty="0"/>
              <a:t> и  </a:t>
            </a:r>
            <a:r>
              <a:rPr lang="en-US" sz="2000" dirty="0" err="1"/>
              <a:t>адресе</a:t>
            </a:r>
            <a:r>
              <a:rPr lang="en-US" sz="2000" dirty="0"/>
              <a:t> </a:t>
            </a:r>
            <a:r>
              <a:rPr lang="en-US" sz="2000" dirty="0" err="1"/>
              <a:t>особе</a:t>
            </a:r>
            <a:r>
              <a:rPr lang="en-US" sz="2000" dirty="0"/>
              <a:t> </a:t>
            </a:r>
            <a:endParaRPr lang="x-none" sz="1400" dirty="0"/>
          </a:p>
          <a:p>
            <a:r>
              <a:rPr lang="en-US" sz="1600" b="1" dirty="0"/>
              <a:t>CT</a:t>
            </a:r>
            <a:r>
              <a:rPr lang="x-none" sz="1600" b="1" dirty="0"/>
              <a:t>, </a:t>
            </a:r>
            <a:r>
              <a:rPr lang="en-US" sz="1600" b="1" dirty="0"/>
              <a:t>MR</a:t>
            </a:r>
            <a:endParaRPr lang="x-none" sz="1600" b="1" dirty="0"/>
          </a:p>
          <a:p>
            <a:endParaRPr lang="x-none" sz="1600" dirty="0"/>
          </a:p>
          <a:p>
            <a:endParaRPr lang="x-none" sz="1600" dirty="0"/>
          </a:p>
        </p:txBody>
      </p:sp>
    </p:spTree>
    <p:extLst>
      <p:ext uri="{BB962C8B-B14F-4D97-AF65-F5344CB8AC3E}">
        <p14:creationId xmlns:p14="http://schemas.microsoft.com/office/powerpoint/2010/main" val="41445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www.sciencedaily.com/images/2004/01/0401220840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01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ozgovi">
            <a:extLst>
              <a:ext uri="{FF2B5EF4-FFF2-40B4-BE49-F238E27FC236}">
                <a16:creationId xmlns:a16="http://schemas.microsoft.com/office/drawing/2014/main" xmlns="" id="{C7053FE0-3B7F-48C2-9A33-B4B775FFFE2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9330"/>
            <a:ext cx="9144001" cy="6848670"/>
          </a:xfrm>
          <a:noFill/>
        </p:spPr>
      </p:pic>
    </p:spTree>
    <p:extLst>
      <p:ext uri="{BB962C8B-B14F-4D97-AF65-F5344CB8AC3E}">
        <p14:creationId xmlns:p14="http://schemas.microsoft.com/office/powerpoint/2010/main" val="831078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696200" cy="792162"/>
          </a:xfrm>
        </p:spPr>
        <p:txBody>
          <a:bodyPr>
            <a:normAutofit/>
          </a:bodyPr>
          <a:lstStyle/>
          <a:p>
            <a:pPr algn="ctr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Когнитивна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процена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постављању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ди</a:t>
            </a:r>
            <a:r>
              <a:rPr lang="sr-Cyrl-CS" sz="2000" dirty="0">
                <a:latin typeface="Arial" panose="020B0604020202020204" pitchFamily="34" charset="0"/>
                <a:cs typeface="Arial" panose="020B0604020202020204" pitchFamily="34" charset="0"/>
              </a:rPr>
              <a:t>ј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агнозе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АБ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209800"/>
            <a:ext cx="9067800" cy="4373562"/>
          </a:xfrm>
        </p:spPr>
        <p:txBody>
          <a:bodyPr/>
          <a:lstStyle/>
          <a:p>
            <a:r>
              <a:rPr lang="en-US" sz="2000" dirty="0" err="1"/>
              <a:t>Препорука</a:t>
            </a:r>
            <a:r>
              <a:rPr lang="en-US" sz="2000" dirty="0"/>
              <a:t> </a:t>
            </a:r>
            <a:r>
              <a:rPr lang="sr-Cyrl-CS" sz="2000" dirty="0"/>
              <a:t>у </a:t>
            </a:r>
            <a:r>
              <a:rPr lang="en-US" sz="2000" dirty="0" err="1"/>
              <a:t>прот</a:t>
            </a:r>
            <a:r>
              <a:rPr lang="sr-Cyrl-CS" sz="2000" dirty="0"/>
              <a:t>о</a:t>
            </a:r>
            <a:r>
              <a:rPr lang="en-US" sz="2000" dirty="0" err="1"/>
              <a:t>колу</a:t>
            </a:r>
            <a:r>
              <a:rPr lang="en-US" sz="2000" dirty="0"/>
              <a:t> </a:t>
            </a:r>
            <a:r>
              <a:rPr lang="en-US" sz="2000" dirty="0" err="1"/>
              <a:t>за</a:t>
            </a:r>
            <a:r>
              <a:rPr lang="en-US" sz="2000" dirty="0"/>
              <a:t> БКП </a:t>
            </a:r>
            <a:r>
              <a:rPr lang="sr-Cyrl-CS" sz="2000" dirty="0"/>
              <a:t> </a:t>
            </a:r>
            <a:r>
              <a:rPr lang="en-US" sz="2000" dirty="0" err="1"/>
              <a:t>за</a:t>
            </a:r>
            <a:r>
              <a:rPr lang="en-US" sz="2000" dirty="0"/>
              <a:t> </a:t>
            </a:r>
            <a:r>
              <a:rPr lang="en-US" sz="2000" dirty="0" err="1"/>
              <a:t>испитивање</a:t>
            </a:r>
            <a:r>
              <a:rPr lang="en-US" sz="2000" dirty="0"/>
              <a:t> </a:t>
            </a:r>
            <a:r>
              <a:rPr lang="en-US" sz="2000" dirty="0" err="1"/>
              <a:t>болесника</a:t>
            </a:r>
            <a:r>
              <a:rPr lang="en-US" sz="2000" dirty="0"/>
              <a:t> </a:t>
            </a:r>
            <a:r>
              <a:rPr lang="en-US" sz="2000" dirty="0" err="1"/>
              <a:t>са</a:t>
            </a:r>
            <a:r>
              <a:rPr lang="en-US" sz="2000" dirty="0"/>
              <a:t> АБ.</a:t>
            </a:r>
          </a:p>
          <a:p>
            <a:r>
              <a:rPr lang="en-US" sz="2000" b="1" dirty="0">
                <a:solidFill>
                  <a:srgbClr val="FF3300"/>
                </a:solidFill>
              </a:rPr>
              <a:t>ММСЕ </a:t>
            </a:r>
            <a:endParaRPr lang="sr-Cyrl-CS" sz="2000" b="1" dirty="0">
              <a:solidFill>
                <a:srgbClr val="FF3300"/>
              </a:solidFill>
            </a:endParaRPr>
          </a:p>
          <a:p>
            <a:r>
              <a:rPr lang="en-US" sz="2000" dirty="0" err="1"/>
              <a:t>Тест</a:t>
            </a:r>
            <a:r>
              <a:rPr lang="en-US" sz="2000" dirty="0"/>
              <a:t> </a:t>
            </a:r>
            <a:r>
              <a:rPr lang="en-US" sz="2000" dirty="0" err="1"/>
              <a:t>цртања</a:t>
            </a:r>
            <a:r>
              <a:rPr lang="en-US" sz="2000" dirty="0"/>
              <a:t> </a:t>
            </a:r>
            <a:r>
              <a:rPr lang="en-US" sz="2000" dirty="0" err="1"/>
              <a:t>сата</a:t>
            </a:r>
            <a:r>
              <a:rPr lang="en-US" sz="2000" dirty="0"/>
              <a:t> </a:t>
            </a:r>
            <a:r>
              <a:rPr lang="en-US" sz="2000" dirty="0" err="1"/>
              <a:t>или</a:t>
            </a:r>
            <a:r>
              <a:rPr lang="en-US" sz="2000" dirty="0"/>
              <a:t> </a:t>
            </a:r>
            <a:r>
              <a:rPr lang="en-US" sz="2000" dirty="0" err="1"/>
              <a:t>скраћене</a:t>
            </a:r>
            <a:r>
              <a:rPr lang="en-US" sz="2000" dirty="0"/>
              <a:t> </a:t>
            </a:r>
            <a:r>
              <a:rPr lang="en-US" sz="2000" dirty="0" err="1"/>
              <a:t>верзије</a:t>
            </a:r>
            <a:r>
              <a:rPr lang="en-US" sz="2000" dirty="0"/>
              <a:t> (</a:t>
            </a:r>
            <a:r>
              <a:rPr lang="en-US" sz="2000" dirty="0" err="1"/>
              <a:t>Мини-ког</a:t>
            </a:r>
            <a:r>
              <a:rPr lang="en-US" sz="2000" dirty="0"/>
              <a:t>),</a:t>
            </a:r>
            <a:endParaRPr lang="sr-Cyrl-CS" sz="2000" dirty="0"/>
          </a:p>
          <a:p>
            <a:r>
              <a:rPr lang="en-US" sz="2000" dirty="0" err="1"/>
              <a:t>или</a:t>
            </a:r>
            <a:r>
              <a:rPr lang="en-US" sz="2000" dirty="0"/>
              <a:t> </a:t>
            </a:r>
            <a:r>
              <a:rPr lang="en-US" sz="2000" dirty="0" err="1"/>
              <a:t>неформалне</a:t>
            </a:r>
            <a:r>
              <a:rPr lang="en-US" sz="2000" dirty="0"/>
              <a:t> </a:t>
            </a:r>
            <a:r>
              <a:rPr lang="en-US" sz="2000" dirty="0" err="1"/>
              <a:t>технике</a:t>
            </a:r>
            <a:r>
              <a:rPr lang="en-US" sz="2000" dirty="0"/>
              <a:t> </a:t>
            </a:r>
            <a:r>
              <a:rPr lang="en-US" sz="2000" dirty="0" err="1"/>
              <a:t>испитавања</a:t>
            </a:r>
            <a:r>
              <a:rPr lang="en-US" sz="2000" dirty="0"/>
              <a:t> </a:t>
            </a:r>
            <a:r>
              <a:rPr lang="en-US" sz="2000" dirty="0" err="1"/>
              <a:t>памћења</a:t>
            </a:r>
            <a:r>
              <a:rPr lang="en-US" sz="2000" dirty="0"/>
              <a:t> </a:t>
            </a:r>
            <a:r>
              <a:rPr lang="en-US" sz="2000" dirty="0" err="1"/>
              <a:t>као</a:t>
            </a:r>
            <a:r>
              <a:rPr lang="en-US" sz="2000" dirty="0"/>
              <a:t> </a:t>
            </a:r>
            <a:r>
              <a:rPr lang="en-US" sz="2000" dirty="0" err="1"/>
              <a:t>што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понављање</a:t>
            </a:r>
            <a:r>
              <a:rPr lang="en-US" sz="2000" dirty="0"/>
              <a:t> </a:t>
            </a:r>
            <a:r>
              <a:rPr lang="en-US" sz="2000" dirty="0" err="1"/>
              <a:t>имена</a:t>
            </a:r>
            <a:r>
              <a:rPr lang="en-US" sz="2000" dirty="0"/>
              <a:t>  и </a:t>
            </a:r>
            <a:r>
              <a:rPr lang="en-US" sz="2000" dirty="0" err="1"/>
              <a:t>презимена</a:t>
            </a:r>
            <a:r>
              <a:rPr lang="en-US" sz="2000" dirty="0"/>
              <a:t> и  </a:t>
            </a:r>
            <a:r>
              <a:rPr lang="en-US" sz="2000" dirty="0" err="1"/>
              <a:t>адресе</a:t>
            </a:r>
            <a:r>
              <a:rPr lang="en-US" sz="2000" dirty="0"/>
              <a:t> </a:t>
            </a:r>
            <a:r>
              <a:rPr lang="en-US" sz="2000" dirty="0" err="1"/>
              <a:t>особе</a:t>
            </a:r>
            <a:r>
              <a:rPr lang="en-US" sz="2000" dirty="0"/>
              <a:t> </a:t>
            </a:r>
            <a:r>
              <a:rPr lang="en-US" sz="2000" dirty="0" err="1"/>
              <a:t>или</a:t>
            </a:r>
            <a:r>
              <a:rPr lang="en-US" sz="2000" dirty="0"/>
              <a:t> </a:t>
            </a:r>
            <a:r>
              <a:rPr lang="en-US" sz="2000" dirty="0" err="1"/>
              <a:t>проналажење</a:t>
            </a:r>
            <a:r>
              <a:rPr lang="en-US" sz="2000" dirty="0"/>
              <a:t> и </a:t>
            </a:r>
            <a:r>
              <a:rPr lang="en-US" sz="2000" dirty="0" err="1"/>
              <a:t>памћење</a:t>
            </a:r>
            <a:r>
              <a:rPr lang="en-US" sz="2000" dirty="0"/>
              <a:t> </a:t>
            </a:r>
            <a:r>
              <a:rPr lang="en-US" sz="2000" dirty="0" err="1"/>
              <a:t>три</a:t>
            </a:r>
            <a:r>
              <a:rPr lang="en-US" sz="2000" dirty="0"/>
              <a:t> </a:t>
            </a:r>
            <a:r>
              <a:rPr lang="en-US" sz="2000" dirty="0" err="1"/>
              <a:t>објекта</a:t>
            </a:r>
            <a:r>
              <a:rPr lang="en-US" sz="2000" dirty="0"/>
              <a:t> у </a:t>
            </a:r>
            <a:r>
              <a:rPr lang="en-US" sz="2000" dirty="0" err="1"/>
              <a:t>амбуланти</a:t>
            </a:r>
            <a:r>
              <a:rPr lang="en-US" sz="200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538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/>
              <a:t>Органски</a:t>
            </a:r>
            <a:r>
              <a:rPr lang="en-US" dirty="0"/>
              <a:t> </a:t>
            </a:r>
            <a:r>
              <a:rPr lang="en-US" dirty="0" err="1"/>
              <a:t>психо</a:t>
            </a:r>
            <a:r>
              <a:rPr lang="en-US" dirty="0"/>
              <a:t> </a:t>
            </a:r>
            <a:r>
              <a:rPr lang="en-US" dirty="0" err="1"/>
              <a:t>синдром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x-none" sz="2000" dirty="0"/>
              <a:t>Група менталних поремећаја узрокованих или удружених са оштећењем функције можданог ткива, које  карактеришу  поремећај сензоријума, когнитивнх функција и емоција представљају </a:t>
            </a:r>
            <a:r>
              <a:rPr lang="x-none" sz="2000" b="1" dirty="0">
                <a:solidFill>
                  <a:srgbClr val="FF0000"/>
                </a:solidFill>
              </a:rPr>
              <a:t>мождани органски </a:t>
            </a:r>
            <a:r>
              <a:rPr lang="x-none" sz="2000" b="1" dirty="0" err="1">
                <a:solidFill>
                  <a:srgbClr val="FF0000"/>
                </a:solidFill>
              </a:rPr>
              <a:t>психосиндром</a:t>
            </a:r>
            <a:r>
              <a:rPr lang="x-none" sz="2000" b="1" dirty="0">
                <a:solidFill>
                  <a:srgbClr val="FF0000"/>
                </a:solidFill>
              </a:rPr>
              <a:t>. (</a:t>
            </a:r>
            <a:r>
              <a:rPr lang="x-none" sz="2000" b="1" i="1" dirty="0">
                <a:solidFill>
                  <a:srgbClr val="FF0000"/>
                </a:solidFill>
              </a:rPr>
              <a:t>МОПС)</a:t>
            </a:r>
            <a:endParaRPr lang="x-none" sz="2000" b="1" dirty="0">
              <a:solidFill>
                <a:srgbClr val="FF0000"/>
              </a:solidFill>
            </a:endParaRPr>
          </a:p>
          <a:p>
            <a:pPr algn="just"/>
            <a:endParaRPr lang="x-none" sz="2000" dirty="0"/>
          </a:p>
          <a:p>
            <a:pPr algn="just"/>
            <a:r>
              <a:rPr lang="x-none" sz="2000" dirty="0"/>
              <a:t>По Међународној класификацији психијатријских болести МКБ10 означена шифром  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x-none" sz="2000" b="1" dirty="0">
                <a:solidFill>
                  <a:srgbClr val="FF0000"/>
                </a:solidFill>
              </a:rPr>
              <a:t>00 </a:t>
            </a:r>
            <a:r>
              <a:rPr lang="x-none" sz="2000" dirty="0"/>
              <a:t>до</a:t>
            </a:r>
            <a:r>
              <a:rPr lang="x-none" sz="2000" b="1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x-none" sz="2000" b="1" dirty="0">
                <a:solidFill>
                  <a:srgbClr val="FF0000"/>
                </a:solidFill>
              </a:rPr>
              <a:t>09</a:t>
            </a:r>
            <a:r>
              <a:rPr lang="en-US" sz="2000" b="1" dirty="0"/>
              <a:t>.</a:t>
            </a:r>
            <a:endParaRPr lang="x-none" sz="2000" b="1" dirty="0"/>
          </a:p>
          <a:p>
            <a:pPr algn="just"/>
            <a:endParaRPr lang="x-none" sz="2400" dirty="0"/>
          </a:p>
          <a:p>
            <a:pPr marL="0" indent="0" algn="just">
              <a:buNone/>
            </a:pPr>
            <a:endParaRPr lang="x-none" sz="2400" dirty="0"/>
          </a:p>
          <a:p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2831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56616"/>
            <a:ext cx="5334000" cy="429768"/>
          </a:xfrm>
        </p:spPr>
        <p:txBody>
          <a:bodyPr>
            <a:normAutofit/>
          </a:bodyPr>
          <a:lstStyle/>
          <a:p>
            <a:r>
              <a:rPr lang="x-none" sz="2000" dirty="0">
                <a:latin typeface="Arial" panose="020B0604020202020204" pitchFamily="34" charset="0"/>
                <a:cs typeface="Arial" panose="020B0604020202020204" pitchFamily="34" charset="0"/>
              </a:rPr>
              <a:t>Гранични скорови ММСЕ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52460" cy="4700016"/>
          </a:xfrm>
        </p:spPr>
        <p:txBody>
          <a:bodyPr>
            <a:normAutofit/>
          </a:bodyPr>
          <a:lstStyle/>
          <a:p>
            <a:r>
              <a:rPr lang="sr-Cyrl-CS" sz="2000" dirty="0"/>
              <a:t>ММСЕ =</a:t>
            </a:r>
            <a:r>
              <a:rPr lang="sr-Cyrl-CS" sz="2000" dirty="0">
                <a:solidFill>
                  <a:srgbClr val="FF3300"/>
                </a:solidFill>
              </a:rPr>
              <a:t> </a:t>
            </a:r>
            <a:r>
              <a:rPr lang="sr-Cyrl-CS" sz="2000" b="1" dirty="0">
                <a:solidFill>
                  <a:srgbClr val="FF3300"/>
                </a:solidFill>
              </a:rPr>
              <a:t>24</a:t>
            </a:r>
            <a:r>
              <a:rPr lang="sr-Cyrl-CS" sz="2000" dirty="0"/>
              <a:t>/30</a:t>
            </a:r>
          </a:p>
          <a:p>
            <a:endParaRPr lang="x-none" sz="2000" dirty="0"/>
          </a:p>
          <a:p>
            <a:r>
              <a:rPr lang="ru-RU" sz="2000" dirty="0">
                <a:solidFill>
                  <a:srgbClr val="FF3300"/>
                </a:solidFill>
                <a:cs typeface="Arial" pitchFamily="34" charset="0"/>
              </a:rPr>
              <a:t>27</a:t>
            </a:r>
            <a:r>
              <a:rPr lang="ru-RU" sz="2000" dirty="0">
                <a:cs typeface="Arial" pitchFamily="34" charset="0"/>
              </a:rPr>
              <a:t>/30  </a:t>
            </a:r>
          </a:p>
          <a:p>
            <a:pPr lvl="1"/>
            <a:r>
              <a:rPr lang="ru-RU" sz="2000" dirty="0">
                <a:cs typeface="Arial" pitchFamily="34" charset="0"/>
              </a:rPr>
              <a:t>код високо образованих</a:t>
            </a:r>
          </a:p>
          <a:p>
            <a:endParaRPr lang="ru-RU" sz="2000" dirty="0">
              <a:cs typeface="Arial" pitchFamily="34" charset="0"/>
            </a:endParaRPr>
          </a:p>
          <a:p>
            <a:r>
              <a:rPr lang="ru-RU" sz="2000" dirty="0">
                <a:solidFill>
                  <a:srgbClr val="FF3300"/>
                </a:solidFill>
                <a:cs typeface="Arial" pitchFamily="34" charset="0"/>
              </a:rPr>
              <a:t>21 </a:t>
            </a:r>
            <a:r>
              <a:rPr lang="ru-RU" sz="2000" dirty="0">
                <a:cs typeface="Arial" pitchFamily="34" charset="0"/>
              </a:rPr>
              <a:t>или </a:t>
            </a:r>
            <a:r>
              <a:rPr lang="ru-RU" sz="2000" dirty="0">
                <a:solidFill>
                  <a:srgbClr val="FF3300"/>
                </a:solidFill>
                <a:cs typeface="Arial" pitchFamily="34" charset="0"/>
              </a:rPr>
              <a:t>19</a:t>
            </a:r>
            <a:r>
              <a:rPr lang="ru-RU" sz="2000" dirty="0">
                <a:cs typeface="Arial" pitchFamily="34" charset="0"/>
              </a:rPr>
              <a:t> </a:t>
            </a:r>
          </a:p>
          <a:p>
            <a:pPr lvl="1"/>
            <a:r>
              <a:rPr lang="ru-RU" sz="2000" dirty="0">
                <a:cs typeface="Arial" pitchFamily="34" charset="0"/>
              </a:rPr>
              <a:t>код ниже образованих. </a:t>
            </a:r>
            <a:endParaRPr lang="en-US" sz="2000" dirty="0"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646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6934200" cy="922791"/>
          </a:xfrm>
        </p:spPr>
        <p:txBody>
          <a:bodyPr>
            <a:normAutofit/>
          </a:bodyPr>
          <a:lstStyle/>
          <a:p>
            <a:r>
              <a:rPr lang="x-none" sz="1800" dirty="0">
                <a:latin typeface="Arial" panose="020B0604020202020204" pitchFamily="34" charset="0"/>
                <a:cs typeface="Arial" panose="020B0604020202020204" pitchFamily="34" charset="0"/>
              </a:rPr>
              <a:t>Практични у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питник за пратиоца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97429"/>
            <a:ext cx="8763000" cy="5385933"/>
          </a:xfrm>
        </p:spPr>
        <p:txBody>
          <a:bodyPr>
            <a:normAutofit/>
          </a:bodyPr>
          <a:lstStyle/>
          <a:p>
            <a:pPr marL="342900" indent="-342900" fontAlgn="base">
              <a:buFont typeface="+mj-lt"/>
              <a:buAutoNum type="arabicPeriod"/>
            </a:pPr>
            <a:r>
              <a:rPr lang="sr-Cyrl-CS" sz="1800" dirty="0"/>
              <a:t>Да ли има проблема са присећањем нових догађаја?</a:t>
            </a:r>
            <a:endParaRPr lang="en-US" sz="1800" dirty="0"/>
          </a:p>
          <a:p>
            <a:pPr marL="342900" indent="-342900" fontAlgn="base">
              <a:buFont typeface="+mj-lt"/>
              <a:buAutoNum type="arabicPeriod"/>
            </a:pPr>
            <a:r>
              <a:rPr lang="sr-Cyrl-CS" sz="1800" dirty="0"/>
              <a:t>Да ли се сећа разговора које сте водили пре неколико дана?</a:t>
            </a:r>
            <a:endParaRPr lang="en-US" sz="1800" dirty="0"/>
          </a:p>
          <a:p>
            <a:pPr marL="342900" indent="-342900" fontAlgn="base">
              <a:buFont typeface="+mj-lt"/>
              <a:buAutoNum type="arabicPeriod"/>
            </a:pPr>
            <a:r>
              <a:rPr lang="sr-Cyrl-CS" sz="1800" dirty="0"/>
              <a:t>Да ли има више тешкоћа у проналажењу имена/лица?</a:t>
            </a:r>
            <a:endParaRPr lang="en-US" sz="1800" dirty="0"/>
          </a:p>
          <a:p>
            <a:pPr marL="342900" indent="-342900" fontAlgn="base">
              <a:buFont typeface="+mj-lt"/>
              <a:buAutoNum type="arabicPeriod"/>
            </a:pPr>
            <a:r>
              <a:rPr lang="sr-Cyrl-CS" sz="1800" dirty="0"/>
              <a:t>Да ли има проблеме са плаћањем рачуна и финансија?</a:t>
            </a:r>
            <a:endParaRPr lang="en-US" sz="1800" dirty="0"/>
          </a:p>
          <a:p>
            <a:pPr marL="342900" indent="-342900" fontAlgn="base">
              <a:buFont typeface="+mj-lt"/>
              <a:buAutoNum type="arabicPeriod"/>
            </a:pPr>
            <a:r>
              <a:rPr lang="sr-Cyrl-CS" sz="1800" dirty="0"/>
              <a:t>Да ли прави грешке са узимањем лекова?</a:t>
            </a:r>
            <a:endParaRPr lang="en-US" sz="1800" dirty="0"/>
          </a:p>
          <a:p>
            <a:pPr marL="342900" indent="-342900" fontAlgn="base">
              <a:buFont typeface="+mj-lt"/>
              <a:buAutoNum type="arabicPeriod"/>
            </a:pPr>
            <a:r>
              <a:rPr lang="sr-Cyrl-CS" sz="1800" dirty="0"/>
              <a:t>Да ли има проблеме у транспорту у месту у коме живи?</a:t>
            </a:r>
            <a:endParaRPr lang="en-US" sz="1800" dirty="0"/>
          </a:p>
          <a:p>
            <a:endParaRPr lang="x-none" sz="1800" dirty="0"/>
          </a:p>
          <a:p>
            <a:pPr fontAlgn="base"/>
            <a:r>
              <a:rPr lang="sr-Cyrl-CS" sz="1800" b="1" dirty="0"/>
              <a:t>Ако има 3 позитивна одговора:</a:t>
            </a:r>
            <a:endParaRPr lang="en-US" sz="1800" dirty="0"/>
          </a:p>
          <a:p>
            <a:pPr marL="0" indent="0" fontAlgn="base">
              <a:buNone/>
            </a:pPr>
            <a:r>
              <a:rPr lang="sr-Cyrl-CS" sz="1800" dirty="0"/>
              <a:t>сигурно има когнитивну детериорацију</a:t>
            </a:r>
            <a:endParaRPr lang="en-US" sz="1800" dirty="0"/>
          </a:p>
          <a:p>
            <a:pPr marL="0" indent="0" fontAlgn="base">
              <a:buNone/>
            </a:pPr>
            <a:r>
              <a:rPr lang="sr-Cyrl-CS" sz="1800" dirty="0"/>
              <a:t>потребно испитивање на деменцију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73224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7050" y="304800"/>
            <a:ext cx="3009900" cy="347472"/>
          </a:xfrm>
        </p:spPr>
        <p:txBody>
          <a:bodyPr>
            <a:normAutofit/>
          </a:bodyPr>
          <a:lstStyle/>
          <a:p>
            <a:r>
              <a:rPr lang="x-none" sz="2000" dirty="0">
                <a:latin typeface="Arial" panose="020B0604020202020204" pitchFamily="34" charset="0"/>
                <a:cs typeface="Arial" panose="020B0604020202020204" pitchFamily="34" charset="0"/>
              </a:rPr>
              <a:t>Терапија: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839200" cy="5486400"/>
          </a:xfrm>
        </p:spPr>
        <p:txBody>
          <a:bodyPr>
            <a:normAutofit/>
          </a:bodyPr>
          <a:lstStyle/>
          <a:p>
            <a:r>
              <a:rPr lang="ru-RU" sz="2200" dirty="0"/>
              <a:t>Успоставити дијагнозу коморбидних медицинских болести и поремећаја </a:t>
            </a:r>
          </a:p>
          <a:p>
            <a:r>
              <a:rPr lang="ru-RU" sz="2200" dirty="0"/>
              <a:t>Минимална употреба на психофармакотерапије и превасходна примена нефармаколошких интервенција кад год је то могуће </a:t>
            </a:r>
          </a:p>
          <a:p>
            <a:r>
              <a:rPr lang="ru-RU" sz="2200" dirty="0"/>
              <a:t>Узети детаљне податке из медицинске историје пацијента </a:t>
            </a:r>
          </a:p>
          <a:p>
            <a:r>
              <a:rPr lang="ru-RU" sz="2200" dirty="0"/>
              <a:t>Обезбедити лако читљиво и разумљиво УПУСТВО о примени лекова пацијенту и особа која је укључена у своје старање </a:t>
            </a:r>
          </a:p>
          <a:p>
            <a:r>
              <a:rPr lang="ru-RU" sz="2200" dirty="0"/>
              <a:t>Фармакотерапија је обично у дозама 30-50% од уобичајених доза за одрасле људе због споријег метаболизма и феномена акумулације </a:t>
            </a:r>
          </a:p>
          <a:p>
            <a:r>
              <a:rPr lang="ru-RU" sz="2200" dirty="0"/>
              <a:t>Избегавати полифармацију када је то могуће, пратити потенцијалне токсичне ефекте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775930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0" y="685800"/>
            <a:ext cx="4381500" cy="541020"/>
          </a:xfrm>
        </p:spPr>
        <p:txBody>
          <a:bodyPr>
            <a:normAutofit/>
          </a:bodyPr>
          <a:lstStyle/>
          <a:p>
            <a:r>
              <a:rPr lang="x-none" sz="2000" dirty="0">
                <a:latin typeface="Arial" panose="020B0604020202020204" pitchFamily="34" charset="0"/>
                <a:cs typeface="Arial" panose="020B0604020202020204" pitchFamily="34" charset="0"/>
              </a:rPr>
              <a:t>Фармаколошке мере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57400"/>
            <a:ext cx="8481060" cy="4395216"/>
          </a:xfrm>
        </p:spPr>
        <p:txBody>
          <a:bodyPr>
            <a:normAutofit/>
          </a:bodyPr>
          <a:lstStyle/>
          <a:p>
            <a:r>
              <a:rPr lang="sr-Cyrl-CS" sz="1800" dirty="0"/>
              <a:t>Нажалост, свуда у свету и код нас на тржишту је за сада доступна </a:t>
            </a:r>
            <a:r>
              <a:rPr lang="sr-Cyrl-CS" sz="1800" b="1" dirty="0">
                <a:solidFill>
                  <a:srgbClr val="FF3300"/>
                </a:solidFill>
              </a:rPr>
              <a:t>само симптоматска терапија</a:t>
            </a:r>
          </a:p>
          <a:p>
            <a:endParaRPr lang="sr-Cyrl-CS" sz="1800" b="1" dirty="0">
              <a:solidFill>
                <a:srgbClr val="FF3300"/>
              </a:solidFill>
            </a:endParaRPr>
          </a:p>
          <a:p>
            <a:r>
              <a:rPr lang="sr-Cyrl-CS" sz="1800" dirty="0"/>
              <a:t>Ови лекови доводе до</a:t>
            </a:r>
          </a:p>
          <a:p>
            <a:pPr lvl="1">
              <a:buFontTx/>
              <a:buChar char="-"/>
            </a:pPr>
            <a:r>
              <a:rPr lang="sr-Cyrl-CS" sz="1800" b="1" dirty="0"/>
              <a:t>стабилизације когнитивног и бихејвиоралног стања и</a:t>
            </a:r>
          </a:p>
          <a:p>
            <a:pPr lvl="1">
              <a:buFontTx/>
              <a:buChar char="-"/>
            </a:pPr>
            <a:r>
              <a:rPr lang="sr-Cyrl-CS" sz="1800" b="1" dirty="0"/>
              <a:t>одлажу смештање оболелог у институцију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365274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498348"/>
            <a:ext cx="7680960" cy="576072"/>
          </a:xfrm>
        </p:spPr>
        <p:txBody>
          <a:bodyPr>
            <a:noAutofit/>
          </a:bodyPr>
          <a:lstStyle/>
          <a:p>
            <a:r>
              <a:rPr lang="sr-Latn-CS" sz="1800" b="1" dirty="0">
                <a:latin typeface="Arial" panose="020B0604020202020204" pitchFamily="34" charset="0"/>
                <a:cs typeface="Arial" panose="020B0604020202020204" pitchFamily="34" charset="0"/>
              </a:rPr>
              <a:t>Инхибитори ацетил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Latn-CS" sz="1800" b="1" dirty="0">
                <a:latin typeface="Arial" panose="020B0604020202020204" pitchFamily="34" charset="0"/>
                <a:cs typeface="Arial" panose="020B0604020202020204" pitchFamily="34" charset="0"/>
              </a:rPr>
              <a:t>холин естеразе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676400"/>
            <a:ext cx="4587240" cy="4395216"/>
          </a:xfrm>
        </p:spPr>
        <p:txBody>
          <a:bodyPr>
            <a:normAutofit/>
          </a:bodyPr>
          <a:lstStyle/>
          <a:p>
            <a:pPr marL="0" indent="0" eaLnBrk="0" hangingPunct="0">
              <a:buNone/>
            </a:pPr>
            <a:r>
              <a:rPr lang="sr-Cyrl-CS" sz="1800" b="1" dirty="0">
                <a:solidFill>
                  <a:srgbClr val="FF0000"/>
                </a:solidFill>
              </a:rPr>
              <a:t>донепезил и галантамин:  </a:t>
            </a:r>
            <a:r>
              <a:rPr lang="sr-Cyrl-CS" sz="1800" dirty="0"/>
              <a:t>реверзибилни инхибитори ацетил-холин естеразе</a:t>
            </a:r>
          </a:p>
          <a:p>
            <a:pPr eaLnBrk="0" hangingPunct="0">
              <a:buFontTx/>
              <a:buChar char="-"/>
            </a:pPr>
            <a:endParaRPr lang="sr-Cyrl-CS" b="1" dirty="0"/>
          </a:p>
          <a:p>
            <a:pPr marL="0" indent="0" eaLnBrk="0" hangingPunct="0">
              <a:buNone/>
            </a:pPr>
            <a:r>
              <a:rPr lang="sr-Cyrl-CS" sz="1800" b="1" dirty="0">
                <a:solidFill>
                  <a:srgbClr val="FF0000"/>
                </a:solidFill>
              </a:rPr>
              <a:t>ривастигмин:</a:t>
            </a:r>
            <a:r>
              <a:rPr lang="sr-Cyrl-CS" sz="1800" dirty="0">
                <a:solidFill>
                  <a:srgbClr val="FF0000"/>
                </a:solidFill>
              </a:rPr>
              <a:t> </a:t>
            </a:r>
          </a:p>
          <a:p>
            <a:pPr marL="0" indent="0" eaLnBrk="0" hangingPunct="0">
              <a:buNone/>
            </a:pPr>
            <a:r>
              <a:rPr lang="sr-Cyrl-CS" sz="2200" dirty="0"/>
              <a:t>+ инхибитор бутирил-холин естеразе. </a:t>
            </a:r>
            <a:endParaRPr lang="en-US" sz="2200" dirty="0"/>
          </a:p>
          <a:p>
            <a:pPr eaLnBrk="0" hangingPunct="0">
              <a:buNone/>
            </a:pPr>
            <a:endParaRPr lang="sr-Cyrl-CS" dirty="0"/>
          </a:p>
          <a:p>
            <a:pPr marL="0" indent="0" eaLnBrk="0" hangingPunct="0">
              <a:buNone/>
            </a:pPr>
            <a:r>
              <a:rPr lang="sr-Cyrl-CS" sz="1800" b="1" dirty="0" err="1">
                <a:solidFill>
                  <a:srgbClr val="FF0000"/>
                </a:solidFill>
              </a:rPr>
              <a:t>галантамин</a:t>
            </a:r>
            <a:r>
              <a:rPr lang="sr-Cyrl-CS" sz="1800" b="1" dirty="0">
                <a:solidFill>
                  <a:srgbClr val="FF0000"/>
                </a:solidFill>
              </a:rPr>
              <a:t>:              </a:t>
            </a:r>
            <a:endParaRPr lang="en-US" sz="1800" b="1" dirty="0">
              <a:solidFill>
                <a:srgbClr val="FF0000"/>
              </a:solidFill>
            </a:endParaRPr>
          </a:p>
          <a:p>
            <a:pPr marL="0" indent="0" eaLnBrk="0" hangingPunct="0">
              <a:buNone/>
            </a:pPr>
            <a:r>
              <a:rPr lang="sr-Cyrl-CS" sz="1800" b="1" dirty="0">
                <a:solidFill>
                  <a:srgbClr val="FF0000"/>
                </a:solidFill>
              </a:rPr>
              <a:t> </a:t>
            </a:r>
            <a:r>
              <a:rPr lang="sr-Cyrl-CS" sz="2400" dirty="0"/>
              <a:t>+ </a:t>
            </a:r>
            <a:r>
              <a:rPr lang="sr-Cyrl-CS" sz="2200" dirty="0"/>
              <a:t>агонистички ефекат на никотинске рецепторе; </a:t>
            </a:r>
          </a:p>
          <a:p>
            <a:endParaRPr lang="en-US" dirty="0"/>
          </a:p>
        </p:txBody>
      </p:sp>
      <p:pic>
        <p:nvPicPr>
          <p:cNvPr id="5" name="Picture 15" descr="Full-size image (70 K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76400"/>
            <a:ext cx="3259666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39156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07658"/>
            <a:ext cx="2705100" cy="499872"/>
          </a:xfrm>
        </p:spPr>
        <p:txBody>
          <a:bodyPr>
            <a:normAutofit/>
          </a:bodyPr>
          <a:lstStyle/>
          <a:p>
            <a:r>
              <a:rPr lang="en-US" sz="1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Мемантин</a:t>
            </a:r>
            <a:endParaRPr lang="en-US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404860" cy="4395216"/>
          </a:xfrm>
        </p:spPr>
        <p:txBody>
          <a:bodyPr>
            <a:normAutofit/>
          </a:bodyPr>
          <a:lstStyle/>
          <a:p>
            <a:r>
              <a:rPr lang="x-none" sz="1800" dirty="0"/>
              <a:t>Волтажно зависни, умереног афинитета, </a:t>
            </a:r>
            <a:r>
              <a:rPr lang="x-none" sz="1800" b="1" dirty="0"/>
              <a:t>некомпетитивни антагониста НМДА рецептора</a:t>
            </a:r>
          </a:p>
          <a:p>
            <a:pPr marL="0" indent="0">
              <a:buNone/>
            </a:pPr>
            <a:endParaRPr lang="x-none" sz="1800" dirty="0"/>
          </a:p>
          <a:p>
            <a:r>
              <a:rPr lang="sr-Cyrl-CS" sz="1800" dirty="0"/>
              <a:t>Најчешћа нежељена дества:</a:t>
            </a:r>
          </a:p>
          <a:p>
            <a:pPr lvl="2">
              <a:buFontTx/>
              <a:buChar char="-"/>
            </a:pPr>
            <a:r>
              <a:rPr lang="sr-Cyrl-CS" sz="1600" dirty="0"/>
              <a:t>вртоглавица,</a:t>
            </a:r>
            <a:r>
              <a:rPr lang="sr-Cyrl-CS" sz="1600" dirty="0">
                <a:latin typeface="Arial" pitchFamily="34" charset="0"/>
              </a:rPr>
              <a:t> </a:t>
            </a:r>
            <a:r>
              <a:rPr lang="sr-Cyrl-CS" sz="1600" dirty="0"/>
              <a:t>главобоља, опстипација, поспаност,</a:t>
            </a:r>
            <a:r>
              <a:rPr lang="sr-Cyrl-CS" sz="1600" dirty="0">
                <a:latin typeface="Arial" pitchFamily="34" charset="0"/>
              </a:rPr>
              <a:t> </a:t>
            </a:r>
            <a:r>
              <a:rPr lang="sr-Cyrl-CS" sz="1600" dirty="0"/>
              <a:t>хипертензија</a:t>
            </a:r>
            <a:endParaRPr lang="en-US" sz="20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089199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14360" cy="499872"/>
          </a:xfrm>
        </p:spPr>
        <p:txBody>
          <a:bodyPr>
            <a:normAutofit fontScale="90000"/>
          </a:bodyPr>
          <a:lstStyle/>
          <a:p>
            <a:pPr algn="ctr"/>
            <a:r>
              <a:rPr lang="x-none" sz="2000" u="sng" dirty="0">
                <a:latin typeface="Arial" panose="020B0604020202020204" pitchFamily="34" charset="0"/>
                <a:cs typeface="Arial" panose="020B0604020202020204" pitchFamily="34" charset="0"/>
              </a:rPr>
              <a:t>Нефармаколошке</a:t>
            </a:r>
            <a:r>
              <a:rPr lang="x-none" sz="2000" dirty="0">
                <a:latin typeface="Arial" panose="020B0604020202020204" pitchFamily="34" charset="0"/>
                <a:cs typeface="Arial" panose="020B0604020202020204" pitchFamily="34" charset="0"/>
              </a:rPr>
              <a:t> интервенције у деменцији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458200" cy="5334000"/>
          </a:xfrm>
        </p:spPr>
        <p:txBody>
          <a:bodyPr>
            <a:normAutofit/>
          </a:bodyPr>
          <a:lstStyle/>
          <a:p>
            <a:r>
              <a:rPr lang="x-none" sz="2000" dirty="0">
                <a:solidFill>
                  <a:srgbClr val="FF0000"/>
                </a:solidFill>
              </a:rPr>
              <a:t>Физичко окружење</a:t>
            </a:r>
            <a:r>
              <a:rPr lang="x-none" sz="2000" dirty="0"/>
              <a:t>: музика, осветљен простор, мирна атмосфера, уређење простора који личи на дом</a:t>
            </a:r>
          </a:p>
          <a:p>
            <a:r>
              <a:rPr lang="x-none" sz="2000" dirty="0">
                <a:solidFill>
                  <a:srgbClr val="FF0000"/>
                </a:solidFill>
              </a:rPr>
              <a:t>Терапија пацијента</a:t>
            </a:r>
            <a:r>
              <a:rPr lang="x-none" sz="2000" dirty="0"/>
              <a:t>: појединачна интеракција, бихејвиорална терапија, когнитивна терапија, структурисана активност...</a:t>
            </a:r>
          </a:p>
          <a:p>
            <a:r>
              <a:rPr lang="x-none" sz="2000" dirty="0">
                <a:solidFill>
                  <a:srgbClr val="FF0000"/>
                </a:solidFill>
              </a:rPr>
              <a:t>Активности пацијента</a:t>
            </a:r>
            <a:r>
              <a:rPr lang="x-none" sz="2000" dirty="0"/>
              <a:t>: шетња, одржавање когнитивних активности, вежбе, масажа, кућни њубимци</a:t>
            </a:r>
            <a:r>
              <a:rPr lang="vi-VN" sz="2000" dirty="0"/>
              <a:t> </a:t>
            </a:r>
            <a:endParaRPr lang="x-none" sz="2000" dirty="0"/>
          </a:p>
          <a:p>
            <a:r>
              <a:rPr lang="x-none" sz="2000" dirty="0">
                <a:solidFill>
                  <a:srgbClr val="FF0000"/>
                </a:solidFill>
              </a:rPr>
              <a:t>Активности особа укључених у старање о дементним лицима</a:t>
            </a:r>
            <a:r>
              <a:rPr lang="x-none" sz="2000" dirty="0"/>
              <a:t>: групе подршке, едукативни програми, породична саветовања</a:t>
            </a:r>
          </a:p>
          <a:p>
            <a:r>
              <a:rPr lang="x-none" sz="2000" dirty="0">
                <a:solidFill>
                  <a:srgbClr val="FF0000"/>
                </a:solidFill>
              </a:rPr>
              <a:t>Професионална помоћ особа укључених у старање о дементним лицима</a:t>
            </a:r>
            <a:r>
              <a:rPr lang="x-none" sz="2000" dirty="0"/>
              <a:t>: едукација о препознавању симптома, односу, понашању, нежељеним дејстима лекова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7600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150" y="225869"/>
            <a:ext cx="5676900" cy="505968"/>
          </a:xfrm>
        </p:spPr>
        <p:txBody>
          <a:bodyPr>
            <a:normAutofit/>
          </a:bodyPr>
          <a:lstStyle/>
          <a:p>
            <a:r>
              <a:rPr lang="x-none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Васкуларна деменција</a:t>
            </a:r>
            <a:endParaRPr lang="en-US" sz="2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4373563"/>
          </a:xfrm>
        </p:spPr>
        <p:txBody>
          <a:bodyPr>
            <a:normAutofit/>
          </a:bodyPr>
          <a:lstStyle/>
          <a:p>
            <a:r>
              <a:rPr lang="x-none" sz="2000" b="1" dirty="0"/>
              <a:t>Васкуларна деменција</a:t>
            </a:r>
            <a:r>
              <a:rPr lang="x-none" sz="2000" dirty="0"/>
              <a:t> је постепени и трајни губитак функције мозга, или когнитивно погоршање изазвано оштећењем крвних судова у мозгу, након једног или више можданих удара (инфаркта мозга) који су се појављивали у одређеном времену, код пацијената са одређеним болестима. </a:t>
            </a:r>
          </a:p>
          <a:p>
            <a:endParaRPr lang="en-US" sz="2000" dirty="0"/>
          </a:p>
          <a:p>
            <a:r>
              <a:rPr lang="x-none" sz="2000" dirty="0"/>
              <a:t>Утиче на памћење, размишљање, језик, расуђивање и понашање.  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34660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03237"/>
            <a:ext cx="4038600" cy="457199"/>
          </a:xfrm>
        </p:spPr>
        <p:txBody>
          <a:bodyPr>
            <a:normAutofit/>
          </a:bodyPr>
          <a:lstStyle/>
          <a:p>
            <a:r>
              <a:rPr lang="x-none" sz="2000" dirty="0">
                <a:latin typeface="Arial" panose="020B0604020202020204" pitchFamily="34" charset="0"/>
                <a:cs typeface="Arial" panose="020B0604020202020204" pitchFamily="34" charset="0"/>
              </a:rPr>
              <a:t>Фактори ризика: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534400" cy="4754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1400" dirty="0"/>
          </a:p>
          <a:p>
            <a:r>
              <a:rPr lang="ru-RU" sz="1800" dirty="0"/>
              <a:t>Фактори ризика за настанак васкуларне деменције у начелу су истоветни са онима код можданог удара, у које спадају:</a:t>
            </a:r>
          </a:p>
          <a:p>
            <a:endParaRPr lang="ru-RU" sz="1800" dirty="0"/>
          </a:p>
          <a:p>
            <a:r>
              <a:rPr lang="ru-RU" sz="1800" dirty="0"/>
              <a:t>Шећерна болест</a:t>
            </a:r>
          </a:p>
          <a:p>
            <a:r>
              <a:rPr lang="ru-RU" sz="1800" dirty="0"/>
              <a:t>Атеросклероза</a:t>
            </a:r>
          </a:p>
          <a:p>
            <a:r>
              <a:rPr lang="ru-RU" sz="1800" dirty="0"/>
              <a:t>Болести срца</a:t>
            </a:r>
          </a:p>
          <a:p>
            <a:r>
              <a:rPr lang="ru-RU" sz="1800" dirty="0"/>
              <a:t>Висок крвни притисак </a:t>
            </a:r>
          </a:p>
          <a:p>
            <a:r>
              <a:rPr lang="ru-RU" sz="1800" dirty="0"/>
              <a:t>Пушење</a:t>
            </a:r>
          </a:p>
          <a:p>
            <a:r>
              <a:rPr lang="ru-RU" sz="1800" dirty="0"/>
              <a:t>Инфаркт</a:t>
            </a:r>
          </a:p>
          <a:p>
            <a:endParaRPr lang="ru-RU" sz="1800" dirty="0"/>
          </a:p>
          <a:p>
            <a:r>
              <a:rPr lang="ru-RU" sz="1800" dirty="0"/>
              <a:t>Међутим треба имати у виду да је појава васкуларне деменције условљена не једним већ већим бројем фактора, односно дугогодишњим и истовременим делова­њем више васкуларних фактора ризика.</a:t>
            </a:r>
          </a:p>
        </p:txBody>
      </p:sp>
    </p:spTree>
    <p:extLst>
      <p:ext uri="{BB962C8B-B14F-4D97-AF65-F5344CB8AC3E}">
        <p14:creationId xmlns:p14="http://schemas.microsoft.com/office/powerpoint/2010/main" val="26876258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4419600" cy="381000"/>
          </a:xfrm>
        </p:spPr>
        <p:txBody>
          <a:bodyPr>
            <a:noAutofit/>
          </a:bodyPr>
          <a:lstStyle/>
          <a:p>
            <a:r>
              <a:rPr lang="x-none" sz="1800" dirty="0">
                <a:latin typeface="Arial" panose="020B0604020202020204" pitchFamily="34" charset="0"/>
                <a:cs typeface="Arial" panose="020B0604020202020204" pitchFamily="34" charset="0"/>
              </a:rPr>
              <a:t>Клиничка слика: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610600" cy="5715000"/>
          </a:xfrm>
        </p:spPr>
        <p:txBody>
          <a:bodyPr>
            <a:normAutofit/>
          </a:bodyPr>
          <a:lstStyle/>
          <a:p>
            <a:r>
              <a:rPr lang="ru-RU" sz="1800" dirty="0"/>
              <a:t>Симптоми и знаци клиничке слике васкуларне деменције могу да почну изненада после можданог удара или постепено ако је пацијент има више инфаркта или крварења у дужем временакаком периоду, или ако са хронична болест погоршава</a:t>
            </a:r>
          </a:p>
          <a:p>
            <a:endParaRPr lang="ru-RU" sz="1800" dirty="0"/>
          </a:p>
          <a:p>
            <a:r>
              <a:rPr lang="ru-RU" sz="1800" dirty="0"/>
              <a:t>Пацијент са васкуларном деменцијом може бити са:</a:t>
            </a:r>
          </a:p>
          <a:p>
            <a:pPr marL="0" indent="0">
              <a:buNone/>
            </a:pPr>
            <a:r>
              <a:rPr lang="x-none" sz="1800" dirty="0">
                <a:solidFill>
                  <a:srgbClr val="FF0000"/>
                </a:solidFill>
              </a:rPr>
              <a:t>    </a:t>
            </a:r>
            <a:r>
              <a:rPr lang="ru-RU" sz="1800" dirty="0">
                <a:solidFill>
                  <a:srgbClr val="FF0000"/>
                </a:solidFill>
              </a:rPr>
              <a:t>израженом заборавношћу,</a:t>
            </a:r>
          </a:p>
          <a:p>
            <a:pPr marL="0" indent="0">
              <a:buNone/>
            </a:pPr>
            <a:r>
              <a:rPr lang="x-none" sz="1800" dirty="0">
                <a:solidFill>
                  <a:srgbClr val="FF0000"/>
                </a:solidFill>
              </a:rPr>
              <a:t>    </a:t>
            </a:r>
            <a:r>
              <a:rPr lang="ru-RU" sz="1800" dirty="0">
                <a:solidFill>
                  <a:srgbClr val="FF0000"/>
                </a:solidFill>
              </a:rPr>
              <a:t>отежаном концентрацијом и пажњом,</a:t>
            </a:r>
          </a:p>
          <a:p>
            <a:pPr marL="0" indent="0">
              <a:buNone/>
            </a:pPr>
            <a:r>
              <a:rPr lang="x-none" sz="1800" dirty="0">
                <a:solidFill>
                  <a:srgbClr val="FF0000"/>
                </a:solidFill>
              </a:rPr>
              <a:t>    </a:t>
            </a:r>
            <a:r>
              <a:rPr lang="ru-RU" sz="1800" dirty="0">
                <a:solidFill>
                  <a:srgbClr val="FF0000"/>
                </a:solidFill>
              </a:rPr>
              <a:t>проблемима проналажење правих речи,</a:t>
            </a:r>
          </a:p>
          <a:p>
            <a:pPr marL="0" indent="0">
              <a:buNone/>
            </a:pPr>
            <a:r>
              <a:rPr lang="x-none" sz="1800" dirty="0">
                <a:solidFill>
                  <a:srgbClr val="FF0000"/>
                </a:solidFill>
              </a:rPr>
              <a:t>    </a:t>
            </a:r>
            <a:r>
              <a:rPr lang="ru-RU" sz="1800" dirty="0">
                <a:solidFill>
                  <a:srgbClr val="FF0000"/>
                </a:solidFill>
              </a:rPr>
              <a:t>проблемима у оријентацији у простору.</a:t>
            </a:r>
          </a:p>
          <a:p>
            <a:endParaRPr lang="ru-RU" sz="1800" dirty="0"/>
          </a:p>
          <a:p>
            <a:r>
              <a:rPr lang="ru-RU" sz="1800" dirty="0"/>
              <a:t>Други типични знаци, који јако могу да варирају су: </a:t>
            </a:r>
            <a:r>
              <a:rPr lang="ru-RU" sz="1800" dirty="0">
                <a:solidFill>
                  <a:srgbClr val="FF0000"/>
                </a:solidFill>
              </a:rPr>
              <a:t>слабост или парализа једне стране тела, промене у вези са осећањима (туга, депресија) и </a:t>
            </a:r>
            <a:r>
              <a:rPr lang="x-none" sz="1800" dirty="0">
                <a:solidFill>
                  <a:srgbClr val="FF0000"/>
                </a:solidFill>
              </a:rPr>
              <a:t> инконтиненција мокраће.</a:t>
            </a:r>
            <a:endParaRPr lang="en-US" sz="18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881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304800"/>
            <a:ext cx="2667000" cy="563562"/>
          </a:xfrm>
        </p:spPr>
        <p:txBody>
          <a:bodyPr>
            <a:normAutofit/>
          </a:bodyPr>
          <a:lstStyle/>
          <a:p>
            <a:pPr algn="ctr"/>
            <a:r>
              <a:rPr lang="x-none" dirty="0"/>
              <a:t>Подела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91508"/>
            <a:ext cx="8534400" cy="33806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x-none" dirty="0"/>
          </a:p>
          <a:p>
            <a:pPr marL="0" indent="0">
              <a:buNone/>
            </a:pPr>
            <a:r>
              <a:rPr lang="x-none" sz="1800" b="1" dirty="0"/>
              <a:t>По </a:t>
            </a:r>
            <a:r>
              <a:rPr lang="x-none" sz="1800" b="1" i="1" dirty="0"/>
              <a:t>МКБ</a:t>
            </a:r>
            <a:r>
              <a:rPr lang="en-US" sz="1800" b="1" i="1" dirty="0"/>
              <a:t>-10</a:t>
            </a:r>
            <a:r>
              <a:rPr lang="en-US" sz="1800" b="1" dirty="0"/>
              <a:t> </a:t>
            </a:r>
            <a:r>
              <a:rPr lang="x-none" sz="1800" b="1" dirty="0"/>
              <a:t>класификацији МОПС обухвата:</a:t>
            </a:r>
          </a:p>
          <a:p>
            <a:r>
              <a:rPr lang="x-none" sz="1800" dirty="0"/>
              <a:t>Деменције</a:t>
            </a:r>
          </a:p>
          <a:p>
            <a:r>
              <a:rPr lang="x-none" sz="1800" dirty="0"/>
              <a:t>Делиријум</a:t>
            </a:r>
            <a:r>
              <a:rPr lang="en-US" sz="1800" dirty="0"/>
              <a:t> (</a:t>
            </a:r>
            <a:r>
              <a:rPr lang="x-none" sz="1800" dirty="0"/>
              <a:t>који није изазван алкохолом или наркотицима)</a:t>
            </a:r>
          </a:p>
          <a:p>
            <a:r>
              <a:rPr lang="x-none" sz="1800" dirty="0"/>
              <a:t>Ментални поремећаји који не искључују когнитивно штећење узроковани су болешћу, повредом или дисфункцијом мозга или соматском болешћу </a:t>
            </a:r>
          </a:p>
          <a:p>
            <a:r>
              <a:rPr lang="x-none" sz="1800" dirty="0"/>
              <a:t>Поремећаји личности и поремећаји понашања узроковани болешћу, повредом или дифункцијом мозга </a:t>
            </a:r>
          </a:p>
          <a:p>
            <a:r>
              <a:rPr lang="x-none" sz="1800" dirty="0"/>
              <a:t>МОПС узрокован узимањем алкохола или ПАС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BFE827DF-C9A2-7092-D047-B871CCB6B7F8}"/>
              </a:ext>
            </a:extLst>
          </p:cNvPr>
          <p:cNvSpPr/>
          <p:nvPr/>
        </p:nvSpPr>
        <p:spPr>
          <a:xfrm>
            <a:off x="609600" y="1585369"/>
            <a:ext cx="3429000" cy="97018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B9037B79-C3B9-627F-0B24-4333A99FD43E}"/>
              </a:ext>
            </a:extLst>
          </p:cNvPr>
          <p:cNvSpPr/>
          <p:nvPr/>
        </p:nvSpPr>
        <p:spPr>
          <a:xfrm>
            <a:off x="4505131" y="1585369"/>
            <a:ext cx="3429000" cy="97018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+mj-lt"/>
              <a:buAutoNum type="arabicPeriod"/>
            </a:pPr>
            <a:endParaRPr lang="x-none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02C0888-8E2D-7287-2DC0-B0A8DB9A2AB3}"/>
              </a:ext>
            </a:extLst>
          </p:cNvPr>
          <p:cNvSpPr txBox="1"/>
          <p:nvPr/>
        </p:nvSpPr>
        <p:spPr>
          <a:xfrm>
            <a:off x="876300" y="1776616"/>
            <a:ext cx="28575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dirty="0">
                <a:solidFill>
                  <a:srgbClr val="FF0000"/>
                </a:solidFill>
              </a:rPr>
              <a:t>Акутни</a:t>
            </a:r>
            <a:r>
              <a:rPr lang="x-none" dirty="0"/>
              <a:t> мождани психо синдром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28DF669-F246-57DB-0912-DA8E724893C3}"/>
              </a:ext>
            </a:extLst>
          </p:cNvPr>
          <p:cNvSpPr txBox="1"/>
          <p:nvPr/>
        </p:nvSpPr>
        <p:spPr>
          <a:xfrm>
            <a:off x="4800600" y="1731906"/>
            <a:ext cx="29337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dirty="0">
                <a:solidFill>
                  <a:srgbClr val="FF0000"/>
                </a:solidFill>
              </a:rPr>
              <a:t>Хронични</a:t>
            </a:r>
            <a:r>
              <a:rPr lang="x-none" dirty="0"/>
              <a:t> мождани психо синдром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6BEF7593-8412-1C9F-90A7-FC0182E05277}"/>
              </a:ext>
            </a:extLst>
          </p:cNvPr>
          <p:cNvCxnSpPr/>
          <p:nvPr/>
        </p:nvCxnSpPr>
        <p:spPr>
          <a:xfrm flipH="1">
            <a:off x="3276600" y="990600"/>
            <a:ext cx="990600" cy="4482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E990D5D4-4217-A376-ABE9-02B9A657A433}"/>
              </a:ext>
            </a:extLst>
          </p:cNvPr>
          <p:cNvCxnSpPr>
            <a:cxnSpLocks/>
          </p:cNvCxnSpPr>
          <p:nvPr/>
        </p:nvCxnSpPr>
        <p:spPr>
          <a:xfrm>
            <a:off x="4265645" y="996295"/>
            <a:ext cx="933450" cy="4368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282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337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x-none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Делиријум који није изазван алкохолом и другим психоактивним супстанцама</a:t>
            </a:r>
            <a:endParaRPr lang="en-US" sz="2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686800" cy="4191000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F 05  </a:t>
            </a:r>
            <a:r>
              <a:rPr lang="x-none" sz="1800" dirty="0"/>
              <a:t>према МКБ</a:t>
            </a:r>
            <a:r>
              <a:rPr lang="en-US" sz="1800" dirty="0"/>
              <a:t>10 </a:t>
            </a:r>
            <a:endParaRPr lang="x-none" sz="1800" dirty="0"/>
          </a:p>
          <a:p>
            <a:endParaRPr lang="en-US" sz="1800" dirty="0"/>
          </a:p>
          <a:p>
            <a:r>
              <a:rPr lang="x-none" sz="1800" dirty="0"/>
              <a:t>Делирантна стања су врло честа, нарочито код старијих људи.</a:t>
            </a:r>
          </a:p>
          <a:p>
            <a:r>
              <a:rPr lang="x-none" sz="1800" dirty="0"/>
              <a:t>Спадају у најчешћи угрентни психијатријски синдром.</a:t>
            </a:r>
          </a:p>
          <a:p>
            <a:r>
              <a:rPr lang="x-none" sz="1800" dirty="0"/>
              <a:t>Карактеристике: страх, нагле промене понашања, тремор, несаница, кошмарни снови као и вегетативни поремећаји.</a:t>
            </a:r>
          </a:p>
          <a:p>
            <a:r>
              <a:rPr lang="x-none" sz="1800" dirty="0"/>
              <a:t>Касније настаје помућење свести са дезорјентацијом уз присутне илузије, халуцинације и психомоторни немир.</a:t>
            </a:r>
          </a:p>
          <a:p>
            <a:r>
              <a:rPr lang="x-none" sz="1800" dirty="0"/>
              <a:t>Лечење је симптоматско и узрочно.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069739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560" y="381000"/>
            <a:ext cx="7040880" cy="347472"/>
          </a:xfrm>
        </p:spPr>
        <p:txBody>
          <a:bodyPr>
            <a:normAutofit fontScale="90000"/>
          </a:bodyPr>
          <a:lstStyle/>
          <a:p>
            <a:r>
              <a:rPr lang="x-none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Благи когнитивни поремећај</a:t>
            </a:r>
            <a:endParaRPr lang="en-US" sz="2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343400"/>
          </a:xfrm>
        </p:spPr>
        <p:txBody>
          <a:bodyPr>
            <a:normAutofit/>
          </a:bodyPr>
          <a:lstStyle/>
          <a:p>
            <a:pPr lvl="0"/>
            <a:r>
              <a:rPr lang="sr-Cyrl-CS" sz="2000" dirty="0"/>
              <a:t>Представља стање када је присутно когнитивно оштећење које може бити амнестичко или неамнестичко, уз очувану функционалност у свакодневном</a:t>
            </a:r>
            <a:r>
              <a:rPr lang="x-none" sz="2000" dirty="0"/>
              <a:t> </a:t>
            </a:r>
            <a:r>
              <a:rPr lang="sr-Cyrl-CS" sz="2000" dirty="0"/>
              <a:t>животу, у одсуству критеријума за дијагнозу деменције.</a:t>
            </a:r>
          </a:p>
          <a:p>
            <a:endParaRPr lang="x-none" sz="2000" dirty="0"/>
          </a:p>
          <a:p>
            <a:r>
              <a:rPr lang="x-none" sz="2000" dirty="0"/>
              <a:t>Амнестички чешће прогредира у Алцхајмерову болест.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285441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312506"/>
            <a:ext cx="9144000" cy="5562600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Сматра се да доба старости почиње тек после 65 година. Старосно доба можемо да поделити на млађе старосно доба (65-75 бог.) и старије старосно доба (&gt; 75год).</a:t>
            </a:r>
          </a:p>
          <a:p>
            <a:pPr marL="0" indent="0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Због промене на крвним судовима мозга и на нервном систему код старих особа постепено долази до промене у когнитивним функцијама.</a:t>
            </a:r>
          </a:p>
          <a:p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Ове измене су углавном лакшег интензитета или могу се продубити што може да довести до деменције. </a:t>
            </a:r>
          </a:p>
          <a:p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Старост сама по себи не доводи до деменције, али присуство фактора ризика(пушење, малнутриција) и коморбидитета ( хипертензија, атеросклероза, ДМ ) уз године живота повећава шансу за настанак.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A352C6-A0C5-C3C3-E8D1-B533B1B76934}"/>
              </a:ext>
            </a:extLst>
          </p:cNvPr>
          <p:cNvSpPr txBox="1">
            <a:spLocks/>
          </p:cNvSpPr>
          <p:nvPr/>
        </p:nvSpPr>
        <p:spPr>
          <a:xfrm>
            <a:off x="1051560" y="381000"/>
            <a:ext cx="7040880" cy="34747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700" b="1" i="0" kern="1200" cap="all" spc="525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Благи когнитивни поремећај</a:t>
            </a:r>
            <a:endParaRPr lang="en-US" sz="2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9645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26453"/>
            <a:ext cx="7772400" cy="810768"/>
          </a:xfrm>
        </p:spPr>
        <p:txBody>
          <a:bodyPr>
            <a:normAutofit fontScale="90000"/>
          </a:bodyPr>
          <a:lstStyle/>
          <a:p>
            <a:pPr algn="ctr"/>
            <a:r>
              <a:rPr lang="sr-Cyrl-CS" sz="2000" u="sng" dirty="0">
                <a:latin typeface="Arial" panose="020B0604020202020204" pitchFamily="34" charset="0"/>
                <a:cs typeface="Arial" panose="020B0604020202020204" pitchFamily="34" charset="0"/>
              </a:rPr>
              <a:t>Неопходни критеријуми </a:t>
            </a:r>
            <a:r>
              <a:rPr lang="sr-Cyrl-CS" sz="2000" dirty="0">
                <a:latin typeface="Arial" panose="020B0604020202020204" pitchFamily="34" charset="0"/>
                <a:cs typeface="Arial" panose="020B0604020202020204" pitchFamily="34" charset="0"/>
              </a:rPr>
              <a:t>за дијагнозу </a:t>
            </a:r>
            <a:br>
              <a:rPr lang="sr-Cyrl-C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2000" dirty="0">
                <a:latin typeface="Arial" panose="020B0604020202020204" pitchFamily="34" charset="0"/>
                <a:cs typeface="Arial" panose="020B0604020202020204" pitchFamily="34" charset="0"/>
              </a:rPr>
              <a:t>“БКП предодређеног за АБ”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382000" cy="42973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sr-Cyrl-CS" sz="2000" dirty="0">
                <a:cs typeface="Arial" pitchFamily="34" charset="0"/>
              </a:rPr>
              <a:t>промена  претходног нивоа функционисања</a:t>
            </a:r>
          </a:p>
          <a:p>
            <a:pPr marL="457200" indent="-457200">
              <a:buFont typeface="+mj-lt"/>
              <a:buAutoNum type="arabicPeriod"/>
            </a:pPr>
            <a:endParaRPr lang="sr-Cyrl-CS" sz="2000" dirty="0"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sr-Cyrl-CS" sz="2000" dirty="0">
                <a:cs typeface="Arial" pitchFamily="34" charset="0"/>
              </a:rPr>
              <a:t>оштећење у једном или више когнитивних домена</a:t>
            </a:r>
          </a:p>
          <a:p>
            <a:pPr marL="457200" indent="-457200">
              <a:buFont typeface="+mj-lt"/>
              <a:buAutoNum type="arabicPeriod"/>
            </a:pPr>
            <a:endParaRPr lang="sr-Cyrl-CS" sz="2000" dirty="0"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sr-Cyrl-CS" sz="2000" dirty="0">
                <a:cs typeface="Arial" pitchFamily="34" charset="0"/>
              </a:rPr>
              <a:t>очувана самосталност у свакодневном животу</a:t>
            </a:r>
          </a:p>
          <a:p>
            <a:pPr marL="457200" indent="-457200">
              <a:buFont typeface="+mj-lt"/>
              <a:buAutoNum type="arabicPeriod"/>
            </a:pPr>
            <a:endParaRPr lang="sr-Cyrl-CS" sz="2000" dirty="0"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sr-Cyrl-CS" sz="2000" dirty="0">
                <a:cs typeface="Arial" pitchFamily="34" charset="0"/>
              </a:rPr>
              <a:t>одсуство критеријума за деменцију</a:t>
            </a:r>
            <a:endParaRPr lang="sr-Latn-CS" sz="2000" dirty="0">
              <a:cs typeface="Arial" pitchFamily="34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967434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153400" cy="152400"/>
          </a:xfrm>
        </p:spPr>
        <p:txBody>
          <a:bodyPr>
            <a:noAutofit/>
          </a:bodyPr>
          <a:lstStyle/>
          <a:p>
            <a:pPr algn="ctr"/>
            <a:r>
              <a:rPr lang="sr-Cyrl-CS" sz="1600" u="sng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Једноставни тестови </a:t>
            </a:r>
            <a:r>
              <a:rPr lang="sr-Cyrl-C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за процену когниције код БКП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839200" cy="5059362"/>
          </a:xfrm>
        </p:spPr>
        <p:txBody>
          <a:bodyPr>
            <a:normAutofit/>
          </a:bodyPr>
          <a:lstStyle/>
          <a:p>
            <a:pPr>
              <a:spcBef>
                <a:spcPct val="30000"/>
              </a:spcBef>
            </a:pPr>
            <a:r>
              <a:rPr lang="en-US" sz="2000" dirty="0" err="1"/>
              <a:t>Уколико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немогуће</a:t>
            </a:r>
            <a:r>
              <a:rPr lang="en-US" sz="2000" dirty="0"/>
              <a:t> </a:t>
            </a:r>
            <a:r>
              <a:rPr lang="en-US" sz="2000" dirty="0" err="1"/>
              <a:t>спровести</a:t>
            </a:r>
            <a:r>
              <a:rPr lang="en-US" sz="2000" dirty="0"/>
              <a:t> </a:t>
            </a:r>
            <a:r>
              <a:rPr lang="en-US" sz="2000" dirty="0" err="1"/>
              <a:t>формално</a:t>
            </a:r>
            <a:r>
              <a:rPr lang="en-US" sz="2000" dirty="0"/>
              <a:t> </a:t>
            </a:r>
            <a:r>
              <a:rPr lang="en-US" sz="2000" dirty="0" err="1"/>
              <a:t>когнитивно</a:t>
            </a:r>
            <a:r>
              <a:rPr lang="en-US" sz="2000" dirty="0"/>
              <a:t> </a:t>
            </a:r>
            <a:r>
              <a:rPr lang="en-US" sz="2000" dirty="0" err="1"/>
              <a:t>тестирање</a:t>
            </a:r>
            <a:r>
              <a:rPr lang="en-US" sz="2000" dirty="0"/>
              <a:t>, </a:t>
            </a:r>
            <a:r>
              <a:rPr lang="en-US" sz="2000" dirty="0" err="1"/>
              <a:t>когнитивни</a:t>
            </a:r>
            <a:r>
              <a:rPr lang="en-US" sz="2000" dirty="0"/>
              <a:t> </a:t>
            </a:r>
            <a:r>
              <a:rPr lang="en-US" sz="2000" dirty="0" err="1"/>
              <a:t>статус</a:t>
            </a:r>
            <a:r>
              <a:rPr lang="en-US" sz="2000" dirty="0"/>
              <a:t> </a:t>
            </a:r>
            <a:r>
              <a:rPr lang="en-US" sz="2000" dirty="0" err="1"/>
              <a:t>може</a:t>
            </a:r>
            <a:r>
              <a:rPr lang="en-US" sz="2000" dirty="0"/>
              <a:t> </a:t>
            </a:r>
            <a:r>
              <a:rPr lang="en-US" sz="2000" dirty="0" err="1"/>
              <a:t>да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испита</a:t>
            </a:r>
            <a:r>
              <a:rPr lang="en-US" sz="2000" dirty="0"/>
              <a:t> </a:t>
            </a:r>
            <a:r>
              <a:rPr lang="en-US" sz="2000" dirty="0" err="1"/>
              <a:t>када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примене</a:t>
            </a:r>
            <a:r>
              <a:rPr lang="en-US" sz="2000" dirty="0"/>
              <a:t> </a:t>
            </a:r>
            <a:r>
              <a:rPr lang="en-US" sz="2000" dirty="0" err="1">
                <a:solidFill>
                  <a:srgbClr val="FF3300"/>
                </a:solidFill>
              </a:rPr>
              <a:t>једноставне</a:t>
            </a:r>
            <a:r>
              <a:rPr lang="en-US" sz="2000" dirty="0">
                <a:solidFill>
                  <a:srgbClr val="FF3300"/>
                </a:solidFill>
              </a:rPr>
              <a:t> </a:t>
            </a:r>
            <a:r>
              <a:rPr lang="sr-Cyrl-CS" sz="2000" dirty="0">
                <a:solidFill>
                  <a:srgbClr val="FF3300"/>
                </a:solidFill>
              </a:rPr>
              <a:t>неформалне</a:t>
            </a:r>
            <a:r>
              <a:rPr lang="en-US" sz="2000" dirty="0">
                <a:solidFill>
                  <a:srgbClr val="FF3300"/>
                </a:solidFill>
              </a:rPr>
              <a:t> </a:t>
            </a:r>
            <a:r>
              <a:rPr lang="en-US" sz="2000" dirty="0" err="1">
                <a:solidFill>
                  <a:srgbClr val="FF3300"/>
                </a:solidFill>
              </a:rPr>
              <a:t>технике</a:t>
            </a:r>
            <a:r>
              <a:rPr lang="en-US" sz="2000" dirty="0"/>
              <a:t> (</a:t>
            </a:r>
            <a:r>
              <a:rPr lang="en-US" sz="2000" dirty="0" err="1"/>
              <a:t>као</a:t>
            </a:r>
            <a:r>
              <a:rPr lang="en-US" sz="2000" dirty="0"/>
              <a:t> </a:t>
            </a:r>
            <a:r>
              <a:rPr lang="en-US" sz="2000" dirty="0" err="1"/>
              <a:t>нпр</a:t>
            </a:r>
            <a:r>
              <a:rPr lang="en-US" sz="2000" dirty="0"/>
              <a:t>. </a:t>
            </a:r>
            <a:r>
              <a:rPr lang="en-US" sz="2000" dirty="0" err="1"/>
              <a:t>тражити</a:t>
            </a:r>
            <a:r>
              <a:rPr lang="en-US" sz="2000" dirty="0"/>
              <a:t> </a:t>
            </a:r>
            <a:r>
              <a:rPr lang="en-US" sz="2000" dirty="0" err="1"/>
              <a:t>да</a:t>
            </a:r>
            <a:r>
              <a:rPr lang="en-US" sz="2000" dirty="0"/>
              <a:t> </a:t>
            </a:r>
            <a:r>
              <a:rPr lang="en-US" sz="2000" dirty="0" err="1"/>
              <a:t>понови</a:t>
            </a:r>
            <a:r>
              <a:rPr lang="en-US" sz="2000" dirty="0"/>
              <a:t> ”</a:t>
            </a:r>
            <a:r>
              <a:rPr lang="en-US" sz="2000" dirty="0" err="1"/>
              <a:t>Марко</a:t>
            </a:r>
            <a:r>
              <a:rPr lang="en-US" sz="2000" dirty="0"/>
              <a:t> </a:t>
            </a:r>
            <a:r>
              <a:rPr lang="en-US" sz="2000" dirty="0" err="1"/>
              <a:t>Петровић</a:t>
            </a:r>
            <a:r>
              <a:rPr lang="en-US" sz="2000" dirty="0"/>
              <a:t>, </a:t>
            </a:r>
            <a:r>
              <a:rPr lang="en-US" sz="2000" dirty="0" err="1"/>
              <a:t>Кнегиње</a:t>
            </a:r>
            <a:r>
              <a:rPr lang="en-US" sz="2000" dirty="0"/>
              <a:t> </a:t>
            </a:r>
            <a:r>
              <a:rPr lang="en-US" sz="2000" dirty="0" err="1"/>
              <a:t>Љубице</a:t>
            </a:r>
            <a:r>
              <a:rPr lang="en-US" sz="2000" dirty="0"/>
              <a:t> </a:t>
            </a:r>
            <a:r>
              <a:rPr lang="en-US" sz="2000" dirty="0" err="1"/>
              <a:t>бр</a:t>
            </a:r>
            <a:r>
              <a:rPr lang="en-US" sz="2000" dirty="0"/>
              <a:t>. 14, </a:t>
            </a:r>
            <a:r>
              <a:rPr lang="en-US" sz="2000" dirty="0" err="1"/>
              <a:t>Београд</a:t>
            </a:r>
            <a:r>
              <a:rPr lang="en-US" sz="2000" dirty="0"/>
              <a:t>, </a:t>
            </a:r>
            <a:r>
              <a:rPr lang="en-US" sz="2000" dirty="0" err="1"/>
              <a:t>Србија</a:t>
            </a:r>
            <a:r>
              <a:rPr lang="en-US" sz="2000" dirty="0"/>
              <a:t>”; </a:t>
            </a:r>
            <a:r>
              <a:rPr lang="en-US" sz="2000" dirty="0" err="1"/>
              <a:t>или</a:t>
            </a:r>
            <a:r>
              <a:rPr lang="en-US" sz="2000" dirty="0"/>
              <a:t> </a:t>
            </a:r>
            <a:r>
              <a:rPr lang="en-US" sz="2000" dirty="0" err="1"/>
              <a:t>пр</a:t>
            </a:r>
            <a:r>
              <a:rPr lang="sr-Cyrl-CS" sz="2000" dirty="0"/>
              <a:t>о</a:t>
            </a:r>
            <a:r>
              <a:rPr lang="en-US" sz="2000" dirty="0" err="1"/>
              <a:t>налажење</a:t>
            </a:r>
            <a:r>
              <a:rPr lang="en-US" sz="2000" dirty="0"/>
              <a:t> и </a:t>
            </a:r>
            <a:r>
              <a:rPr lang="en-US" sz="2000" dirty="0" err="1"/>
              <a:t>памћење</a:t>
            </a:r>
            <a:r>
              <a:rPr lang="en-US" sz="2000" dirty="0"/>
              <a:t> </a:t>
            </a:r>
            <a:r>
              <a:rPr lang="en-US" sz="2000" dirty="0" err="1"/>
              <a:t>имена</a:t>
            </a:r>
            <a:r>
              <a:rPr lang="en-US" sz="2000" dirty="0"/>
              <a:t> 3 </a:t>
            </a:r>
            <a:r>
              <a:rPr lang="en-US" sz="2000" dirty="0" err="1"/>
              <a:t>објекта</a:t>
            </a:r>
            <a:r>
              <a:rPr lang="en-US" sz="2000" dirty="0"/>
              <a:t> (</a:t>
            </a:r>
            <a:r>
              <a:rPr lang="en-US" sz="2000" dirty="0" err="1"/>
              <a:t>нпр</a:t>
            </a:r>
            <a:r>
              <a:rPr lang="sr-Cyrl-CS" sz="2000" dirty="0"/>
              <a:t>. </a:t>
            </a:r>
            <a:r>
              <a:rPr lang="en-US" sz="2000" dirty="0"/>
              <a:t>”</a:t>
            </a:r>
            <a:r>
              <a:rPr lang="en-US" sz="2000" dirty="0" err="1"/>
              <a:t>молим</a:t>
            </a:r>
            <a:r>
              <a:rPr lang="en-US" sz="2000" dirty="0"/>
              <a:t> </a:t>
            </a:r>
            <a:r>
              <a:rPr lang="en-US" sz="2000" dirty="0" err="1"/>
              <a:t>вас</a:t>
            </a:r>
            <a:r>
              <a:rPr lang="en-US" sz="2000" dirty="0"/>
              <a:t> </a:t>
            </a:r>
            <a:r>
              <a:rPr lang="en-US" sz="2000" dirty="0" err="1"/>
              <a:t>пронађите</a:t>
            </a:r>
            <a:r>
              <a:rPr lang="en-US" sz="2000" dirty="0"/>
              <a:t> </a:t>
            </a:r>
            <a:r>
              <a:rPr lang="en-US" sz="2000" dirty="0" err="1"/>
              <a:t>где</a:t>
            </a:r>
            <a:r>
              <a:rPr lang="en-US" sz="2000" dirty="0"/>
              <a:t> </a:t>
            </a:r>
            <a:r>
              <a:rPr lang="en-US" sz="2000" dirty="0" err="1"/>
              <a:t>смо</a:t>
            </a:r>
            <a:r>
              <a:rPr lang="en-US" sz="2000" dirty="0"/>
              <a:t> </a:t>
            </a:r>
            <a:r>
              <a:rPr lang="en-US" sz="2000" dirty="0" err="1"/>
              <a:t>оставили</a:t>
            </a:r>
            <a:r>
              <a:rPr lang="en-US" sz="2000" dirty="0"/>
              <a:t> </a:t>
            </a:r>
            <a:r>
              <a:rPr lang="en-US" sz="2000" dirty="0" err="1"/>
              <a:t>оловку</a:t>
            </a:r>
            <a:r>
              <a:rPr lang="en-US" sz="2000" dirty="0"/>
              <a:t>, </a:t>
            </a:r>
            <a:r>
              <a:rPr lang="en-US" sz="2000" dirty="0" err="1"/>
              <a:t>новчић</a:t>
            </a:r>
            <a:r>
              <a:rPr lang="en-US" sz="2000" dirty="0"/>
              <a:t>, </a:t>
            </a:r>
            <a:r>
              <a:rPr lang="en-US" sz="2000" dirty="0" err="1"/>
              <a:t>спајалицу</a:t>
            </a:r>
            <a:r>
              <a:rPr lang="en-US" sz="2000" dirty="0"/>
              <a:t>”) у </a:t>
            </a:r>
            <a:r>
              <a:rPr lang="en-US" sz="2000" dirty="0" err="1"/>
              <a:t>амбуланти</a:t>
            </a:r>
            <a:r>
              <a:rPr lang="en-US" sz="2000" dirty="0"/>
              <a:t>. </a:t>
            </a:r>
            <a:endParaRPr lang="sr-Cyrl-CS" sz="2000" dirty="0"/>
          </a:p>
          <a:p>
            <a:pPr>
              <a:spcBef>
                <a:spcPct val="30000"/>
              </a:spcBef>
            </a:pPr>
            <a:endParaRPr lang="en-US" sz="2800" dirty="0"/>
          </a:p>
          <a:p>
            <a:pPr>
              <a:spcBef>
                <a:spcPct val="30000"/>
              </a:spcBef>
            </a:pPr>
            <a:r>
              <a:rPr lang="en-US" sz="2000" dirty="0" err="1"/>
              <a:t>Важно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напоменути</a:t>
            </a:r>
            <a:r>
              <a:rPr lang="en-US" sz="2000" dirty="0"/>
              <a:t> </a:t>
            </a:r>
            <a:r>
              <a:rPr lang="en-US" sz="2000" dirty="0" err="1"/>
              <a:t>да</a:t>
            </a:r>
            <a:r>
              <a:rPr lang="en-US" sz="2000" dirty="0"/>
              <a:t> je у </a:t>
            </a:r>
            <a:r>
              <a:rPr lang="en-US" sz="2000" dirty="0" err="1"/>
              <a:t>даљем</a:t>
            </a:r>
            <a:r>
              <a:rPr lang="en-US" sz="2000" dirty="0"/>
              <a:t> </a:t>
            </a:r>
            <a:r>
              <a:rPr lang="en-US" sz="2000" dirty="0" err="1"/>
              <a:t>праћењу</a:t>
            </a:r>
            <a:r>
              <a:rPr lang="en-US" sz="2000" dirty="0"/>
              <a:t> </a:t>
            </a:r>
            <a:r>
              <a:rPr lang="en-US" sz="2000" dirty="0" err="1"/>
              <a:t>болесника</a:t>
            </a:r>
            <a:r>
              <a:rPr lang="en-US" sz="2000" dirty="0"/>
              <a:t> </a:t>
            </a:r>
            <a:r>
              <a:rPr lang="en-US" sz="2000" dirty="0" err="1"/>
              <a:t>неопходна</a:t>
            </a:r>
            <a:r>
              <a:rPr lang="en-US" sz="2000" dirty="0"/>
              <a:t> </a:t>
            </a:r>
            <a:r>
              <a:rPr lang="en-US" sz="2000" dirty="0" err="1">
                <a:solidFill>
                  <a:srgbClr val="FF3300"/>
                </a:solidFill>
              </a:rPr>
              <a:t>поновљена</a:t>
            </a:r>
            <a:r>
              <a:rPr lang="en-US" sz="2000" dirty="0">
                <a:solidFill>
                  <a:srgbClr val="FF3300"/>
                </a:solidFill>
              </a:rPr>
              <a:t> </a:t>
            </a:r>
            <a:r>
              <a:rPr lang="en-US" sz="2000" dirty="0" err="1">
                <a:solidFill>
                  <a:srgbClr val="FF3300"/>
                </a:solidFill>
              </a:rPr>
              <a:t>процена</a:t>
            </a:r>
            <a:r>
              <a:rPr lang="en-US" sz="2000" dirty="0">
                <a:solidFill>
                  <a:srgbClr val="FF3300"/>
                </a:solidFill>
              </a:rPr>
              <a:t> </a:t>
            </a:r>
            <a:r>
              <a:rPr lang="en-US" sz="2000" dirty="0" err="1">
                <a:solidFill>
                  <a:srgbClr val="FF3300"/>
                </a:solidFill>
              </a:rPr>
              <a:t>когнитивних</a:t>
            </a:r>
            <a:r>
              <a:rPr lang="en-US" sz="2000" dirty="0">
                <a:solidFill>
                  <a:srgbClr val="FF3300"/>
                </a:solidFill>
              </a:rPr>
              <a:t> </a:t>
            </a:r>
            <a:r>
              <a:rPr lang="en-US" sz="2000" dirty="0" err="1">
                <a:solidFill>
                  <a:srgbClr val="FF3300"/>
                </a:solidFill>
              </a:rPr>
              <a:t>функција</a:t>
            </a:r>
            <a:r>
              <a:rPr lang="en-US" sz="2000" dirty="0"/>
              <a:t>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68398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04800"/>
            <a:ext cx="6667500" cy="582168"/>
          </a:xfrm>
        </p:spPr>
        <p:txBody>
          <a:bodyPr>
            <a:normAutofit/>
          </a:bodyPr>
          <a:lstStyle/>
          <a:p>
            <a:r>
              <a:rPr lang="en-US" sz="20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Врсте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когнитивних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поремећаја</a:t>
            </a:r>
            <a:endParaRPr lang="en-US" sz="2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28660" cy="4471416"/>
          </a:xfrm>
        </p:spPr>
        <p:txBody>
          <a:bodyPr>
            <a:normAutofit/>
          </a:bodyPr>
          <a:lstStyle/>
          <a:p>
            <a:r>
              <a:rPr lang="x-none" sz="2000" u="sng" dirty="0"/>
              <a:t>Когнитивне функције </a:t>
            </a:r>
            <a:r>
              <a:rPr lang="x-none" sz="2000" dirty="0"/>
              <a:t>су: </a:t>
            </a:r>
            <a:r>
              <a:rPr lang="x-none" sz="2000" dirty="0">
                <a:solidFill>
                  <a:srgbClr val="FF0000"/>
                </a:solidFill>
              </a:rPr>
              <a:t>пажња, опажање, памћење, мишљење, интелигенција</a:t>
            </a:r>
          </a:p>
          <a:p>
            <a:endParaRPr lang="x-none" sz="2000" dirty="0"/>
          </a:p>
          <a:p>
            <a:r>
              <a:rPr lang="x-none" sz="2000" dirty="0"/>
              <a:t>Са старењем долази до поремећаја психичке функције ПАМЋЕЊА</a:t>
            </a:r>
          </a:p>
          <a:p>
            <a:r>
              <a:rPr lang="x-none" sz="2000" dirty="0"/>
              <a:t>Осиромашење ИНТЕЛЕКТУАЛНИХ способности</a:t>
            </a:r>
          </a:p>
          <a:p>
            <a:r>
              <a:rPr lang="x-none" sz="2000" dirty="0"/>
              <a:t>Поремећајима у МИШЉЕЊУ</a:t>
            </a:r>
          </a:p>
          <a:p>
            <a:r>
              <a:rPr lang="x-none" sz="2000" dirty="0"/>
              <a:t>Променама у афиктивитету особе</a:t>
            </a:r>
          </a:p>
          <a:p>
            <a:r>
              <a:rPr lang="x-none" sz="2000" dirty="0"/>
              <a:t>Пропадања целокупне личности</a:t>
            </a:r>
            <a:r>
              <a:rPr lang="vi-VN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3804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1"/>
            <a:ext cx="8839200" cy="6096000"/>
          </a:xfrm>
        </p:spPr>
        <p:txBody>
          <a:bodyPr>
            <a:normAutofit/>
          </a:bodyPr>
          <a:lstStyle/>
          <a:p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Памћење</a:t>
            </a:r>
            <a:endParaRPr lang="x-none" sz="2800" dirty="0"/>
          </a:p>
          <a:p>
            <a:r>
              <a:rPr lang="x-none" sz="2000" dirty="0"/>
              <a:t>Један од главних знакова је отежано упамћивање скоријих догађаја.</a:t>
            </a:r>
          </a:p>
          <a:p>
            <a:r>
              <a:rPr lang="x-none" sz="2000" dirty="0"/>
              <a:t>Касније се јавља и несећање за догађаје из прошлости</a:t>
            </a:r>
          </a:p>
          <a:p>
            <a:r>
              <a:rPr lang="x-none" sz="2000" dirty="0"/>
              <a:t>Недостатак у памћењу/рупе у сећању попуњавају измишљеним догађајима – конфабулацијама</a:t>
            </a:r>
          </a:p>
          <a:p>
            <a:pPr marL="0" indent="0">
              <a:buNone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marL="0" indent="0">
              <a:buNone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x-none" sz="2800" dirty="0">
                <a:latin typeface="Arial" panose="020B0604020202020204" pitchFamily="34" charset="0"/>
                <a:cs typeface="Arial" panose="020B0604020202020204" pitchFamily="34" charset="0"/>
              </a:rPr>
              <a:t>Интелигенција</a:t>
            </a:r>
            <a:r>
              <a:rPr lang="x-none" sz="3600" dirty="0"/>
              <a:t> </a:t>
            </a:r>
            <a:r>
              <a:rPr lang="x-none" sz="2000" dirty="0"/>
              <a:t>    </a:t>
            </a:r>
            <a:endParaRPr lang="x-none" sz="4000" dirty="0"/>
          </a:p>
          <a:p>
            <a:r>
              <a:rPr lang="x-none" sz="2000" dirty="0"/>
              <a:t>Генерално са старењем долази до пада интелектуалних способности.</a:t>
            </a:r>
          </a:p>
          <a:p>
            <a:r>
              <a:rPr lang="x-none" sz="2000" dirty="0"/>
              <a:t>Неспособност решавања комплексних задатака, баратања бројевима и адаптирања на нове животне околности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429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88DD70D1-AF6C-4A7F-86C1-BB79C0C8E53C}"/>
              </a:ext>
            </a:extLst>
          </p:cNvPr>
          <p:cNvSpPr/>
          <p:nvPr/>
        </p:nvSpPr>
        <p:spPr>
          <a:xfrm>
            <a:off x="76200" y="457200"/>
            <a:ext cx="8991600" cy="2667000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78852F5E-73C4-41AD-A4A7-2574849910E5}"/>
              </a:ext>
            </a:extLst>
          </p:cNvPr>
          <p:cNvSpPr/>
          <p:nvPr/>
        </p:nvSpPr>
        <p:spPr>
          <a:xfrm>
            <a:off x="38100" y="3352800"/>
            <a:ext cx="8991600" cy="243840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0842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545" y="838200"/>
            <a:ext cx="9095509" cy="556259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x-none" sz="4500" dirty="0">
                <a:latin typeface="Arial" panose="020B0604020202020204" pitchFamily="34" charset="0"/>
                <a:cs typeface="Arial" panose="020B0604020202020204" pitchFamily="34" charset="0"/>
              </a:rPr>
              <a:t>Мишљење</a:t>
            </a:r>
          </a:p>
          <a:p>
            <a:r>
              <a:rPr lang="x-none" sz="2600" dirty="0"/>
              <a:t>Успорен мисаони ток – брадипсихија</a:t>
            </a:r>
          </a:p>
          <a:p>
            <a:r>
              <a:rPr lang="x-none" sz="2600" dirty="0"/>
              <a:t>Успорен говор - брадилалија</a:t>
            </a:r>
          </a:p>
          <a:p>
            <a:r>
              <a:rPr lang="x-none" sz="2600" dirty="0"/>
              <a:t>Не могу се сетити појединих речи, па се дешава да стереотипно понављају речи или фразе друге особе (ЕХОЛАЛИЈА) </a:t>
            </a:r>
          </a:p>
          <a:p>
            <a:r>
              <a:rPr lang="x-none" sz="2600" dirty="0"/>
              <a:t>Бесмислено понављати поједине своје мисли и речи, могу на сличан начин понављати читаве реченице (ПЕРСЕВЕРАЦИЈА)</a:t>
            </a:r>
          </a:p>
          <a:p>
            <a:r>
              <a:rPr lang="x-none" sz="2600" dirty="0"/>
              <a:t>Могу се јавити и сумануте идеје – о праћењу, неко жели да их отрује, о поткрадању.</a:t>
            </a:r>
          </a:p>
          <a:p>
            <a:pPr marL="0" indent="0" algn="ctr">
              <a:buNone/>
            </a:pPr>
            <a:endParaRPr lang="x-none" sz="3600" dirty="0"/>
          </a:p>
          <a:p>
            <a:pPr marL="0" indent="0" algn="ctr">
              <a:buNone/>
            </a:pPr>
            <a:endParaRPr lang="x-none" sz="3600" dirty="0"/>
          </a:p>
          <a:p>
            <a:pPr marL="0" indent="0">
              <a:buNone/>
            </a:pPr>
            <a:r>
              <a:rPr lang="x-none" sz="4500" dirty="0"/>
              <a:t>Расуђивање</a:t>
            </a:r>
          </a:p>
          <a:p>
            <a:r>
              <a:rPr lang="x-none" sz="2600" dirty="0"/>
              <a:t>Посебан облик мишљења.</a:t>
            </a:r>
          </a:p>
          <a:p>
            <a:r>
              <a:rPr lang="x-none" sz="2600" dirty="0"/>
              <a:t>Закључивање на основу логички повезаних премиса</a:t>
            </a:r>
          </a:p>
          <a:p>
            <a:r>
              <a:rPr lang="x-none" sz="2600" dirty="0"/>
              <a:t>Расуђивање је код ових особа поремећено – одевање је непримерено временским приликама, неадекватно располагање новцем.</a:t>
            </a:r>
          </a:p>
          <a:p>
            <a:endParaRPr lang="en-US" sz="20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6CED0824-2AD3-4B6A-89D4-530EA6824693}"/>
              </a:ext>
            </a:extLst>
          </p:cNvPr>
          <p:cNvSpPr/>
          <p:nvPr/>
        </p:nvSpPr>
        <p:spPr>
          <a:xfrm>
            <a:off x="76200" y="457200"/>
            <a:ext cx="8991600" cy="3429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8C50F264-30C5-4E96-B1F7-014375CBAD04}"/>
              </a:ext>
            </a:extLst>
          </p:cNvPr>
          <p:cNvSpPr/>
          <p:nvPr/>
        </p:nvSpPr>
        <p:spPr>
          <a:xfrm>
            <a:off x="13855" y="4031673"/>
            <a:ext cx="8991600" cy="2667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1667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228601"/>
            <a:ext cx="8915400" cy="5943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x-none" sz="4000" dirty="0"/>
              <a:t> Опажање</a:t>
            </a:r>
          </a:p>
          <a:p>
            <a:pPr marL="0" indent="0">
              <a:buNone/>
            </a:pPr>
            <a:endParaRPr lang="x-none" sz="2000" dirty="0"/>
          </a:p>
          <a:p>
            <a:r>
              <a:rPr lang="x-none" sz="2600" dirty="0"/>
              <a:t>Услед ослабљеног вида може доћи до неадекватног опажања – илузија</a:t>
            </a:r>
          </a:p>
          <a:p>
            <a:r>
              <a:rPr lang="x-none" sz="2600" dirty="0"/>
              <a:t>Уколико постоји оштећење можданог ткива услед тумора, инфаркта, краниоцеребралних повреда може доћи до </a:t>
            </a:r>
            <a:r>
              <a:rPr lang="x-none" sz="2600" dirty="0" err="1"/>
              <a:t>агнозија</a:t>
            </a:r>
            <a:endParaRPr lang="x-none" sz="2600" dirty="0"/>
          </a:p>
          <a:p>
            <a:endParaRPr lang="x-none" sz="2000" dirty="0"/>
          </a:p>
          <a:p>
            <a:endParaRPr lang="x-none" sz="2000" dirty="0"/>
          </a:p>
          <a:p>
            <a:endParaRPr lang="en-US" sz="2000" dirty="0"/>
          </a:p>
          <a:p>
            <a:pPr marL="0" indent="0">
              <a:buNone/>
            </a:pPr>
            <a:endParaRPr lang="x-none" sz="3600" dirty="0"/>
          </a:p>
          <a:p>
            <a:pPr marL="0" indent="0">
              <a:buNone/>
            </a:pPr>
            <a:r>
              <a:rPr lang="x-none" sz="4000" dirty="0"/>
              <a:t>Пажња</a:t>
            </a:r>
          </a:p>
          <a:p>
            <a:pPr marL="0" indent="0" algn="ctr">
              <a:buNone/>
            </a:pPr>
            <a:r>
              <a:rPr lang="x-none" sz="1600" dirty="0"/>
              <a:t> </a:t>
            </a:r>
            <a:endParaRPr lang="x-none" sz="4400" dirty="0"/>
          </a:p>
          <a:p>
            <a:r>
              <a:rPr lang="x-none" sz="2600" dirty="0"/>
              <a:t>Слаби им пажња.</a:t>
            </a:r>
          </a:p>
          <a:p>
            <a:r>
              <a:rPr lang="x-none" sz="2600" dirty="0"/>
              <a:t>Сужавају се интересовања за свакодневне активности и околину.</a:t>
            </a:r>
          </a:p>
          <a:p>
            <a:pPr marL="0" indent="0">
              <a:buNone/>
            </a:pPr>
            <a:endParaRPr lang="x-none" sz="2600" dirty="0"/>
          </a:p>
          <a:p>
            <a:r>
              <a:rPr lang="x-none" sz="2600" dirty="0"/>
              <a:t>Глобално оштећење пажње</a:t>
            </a:r>
          </a:p>
          <a:p>
            <a:r>
              <a:rPr lang="x-none" sz="2600" dirty="0"/>
              <a:t>Пад и тенацитета ( постојаности) и вигилности (гипкости) пажње</a:t>
            </a:r>
            <a:endParaRPr lang="en-US" sz="2600" dirty="0"/>
          </a:p>
          <a:p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946C84F4-C302-4857-83E4-2ED44F9CE85A}"/>
              </a:ext>
            </a:extLst>
          </p:cNvPr>
          <p:cNvSpPr/>
          <p:nvPr/>
        </p:nvSpPr>
        <p:spPr>
          <a:xfrm>
            <a:off x="76200" y="228600"/>
            <a:ext cx="8991600" cy="266700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366EC49A-EE57-4474-908C-1F16C6B9A019}"/>
              </a:ext>
            </a:extLst>
          </p:cNvPr>
          <p:cNvSpPr/>
          <p:nvPr/>
        </p:nvSpPr>
        <p:spPr>
          <a:xfrm>
            <a:off x="76200" y="3276600"/>
            <a:ext cx="8991600" cy="3124200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3116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/>
              <a:t>Хвала на пажњи!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571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743"/>
            <a:ext cx="8229600" cy="140176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x-none" sz="2400" dirty="0">
                <a:solidFill>
                  <a:srgbClr val="FF0000"/>
                </a:solidFill>
                <a:cs typeface="Arial" charset="0"/>
              </a:rPr>
              <a:t>ХРОНИЧНИ</a:t>
            </a:r>
            <a:r>
              <a:rPr lang="x-none" sz="2400" dirty="0">
                <a:cs typeface="Arial" charset="0"/>
              </a:rPr>
              <a:t> </a:t>
            </a:r>
            <a:r>
              <a:rPr lang="x-none" sz="2400" b="0" dirty="0">
                <a:cs typeface="Arial" charset="0"/>
              </a:rPr>
              <a:t>МОЖДАНО-ОРГАНСКИ ПСИХОСИНДРОМ</a:t>
            </a:r>
            <a:r>
              <a:rPr lang="x-none" sz="2400" dirty="0">
                <a:cs typeface="Arial" charset="0"/>
              </a:rPr>
              <a:t/>
            </a:r>
            <a:br>
              <a:rPr lang="x-none" sz="2400" dirty="0">
                <a:cs typeface="Arial" charset="0"/>
              </a:rPr>
            </a:br>
            <a:r>
              <a:rPr lang="x-none" sz="2400" dirty="0">
                <a:solidFill>
                  <a:srgbClr val="FF0000"/>
                </a:solidFill>
                <a:cs typeface="Arial" charset="0"/>
              </a:rPr>
              <a:t>-</a:t>
            </a:r>
            <a:r>
              <a:rPr lang="x-none" sz="2400" b="1" dirty="0">
                <a:solidFill>
                  <a:srgbClr val="FF0000"/>
                </a:solidFill>
                <a:cs typeface="Arial" charset="0"/>
              </a:rPr>
              <a:t>ДЕМЕНЦИЈЕ</a:t>
            </a:r>
            <a:r>
              <a:rPr lang="x-none" sz="2400" dirty="0">
                <a:solidFill>
                  <a:srgbClr val="FF0000"/>
                </a:solidFill>
                <a:cs typeface="Arial" charset="0"/>
              </a:rPr>
              <a:t>-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991600" cy="5181600"/>
          </a:xfrm>
        </p:spPr>
        <p:txBody>
          <a:bodyPr>
            <a:normAutofit/>
          </a:bodyPr>
          <a:lstStyle/>
          <a:p>
            <a:endParaRPr lang="sr-Cyrl-BA" sz="1800" dirty="0">
              <a:cs typeface="Calibri" pitchFamily="34" charset="0"/>
            </a:endParaRPr>
          </a:p>
          <a:p>
            <a:r>
              <a:rPr lang="sr-Cyrl-BA" sz="1800" dirty="0">
                <a:cs typeface="Calibri" pitchFamily="34" charset="0"/>
              </a:rPr>
              <a:t>Стечени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губитак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интелектуалних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капацитета</a:t>
            </a:r>
            <a:r>
              <a:rPr lang="sr-Latn-CS" sz="1800" dirty="0">
                <a:cs typeface="Calibri" pitchFamily="34" charset="0"/>
              </a:rPr>
              <a:t>, </a:t>
            </a:r>
            <a:r>
              <a:rPr lang="sr-Cyrl-BA" sz="1800" dirty="0">
                <a:cs typeface="Calibri" pitchFamily="34" charset="0"/>
              </a:rPr>
              <a:t>са</a:t>
            </a:r>
            <a:r>
              <a:rPr lang="x-none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доминантним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поремећајима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памћења</a:t>
            </a:r>
            <a:r>
              <a:rPr lang="sr-Latn-CS" sz="1800" dirty="0">
                <a:cs typeface="Calibri" pitchFamily="34" charset="0"/>
              </a:rPr>
              <a:t>, </a:t>
            </a:r>
            <a:r>
              <a:rPr lang="sr-Cyrl-BA" sz="1800" dirty="0">
                <a:cs typeface="Calibri" pitchFamily="34" charset="0"/>
              </a:rPr>
              <a:t>мишљења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и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понашања</a:t>
            </a:r>
            <a:r>
              <a:rPr lang="sr-Latn-CS" sz="1800" dirty="0">
                <a:cs typeface="Calibri" pitchFamily="34" charset="0"/>
              </a:rPr>
              <a:t>, </a:t>
            </a:r>
            <a:r>
              <a:rPr lang="sr-Cyrl-BA" sz="1800" dirty="0">
                <a:cs typeface="Calibri" pitchFamily="34" charset="0"/>
              </a:rPr>
              <a:t>који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значајно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омета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професионалне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и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свакодневне</a:t>
            </a:r>
            <a:r>
              <a:rPr lang="sr-Latn-CS" sz="1800" dirty="0">
                <a:cs typeface="Calibri" pitchFamily="34" charset="0"/>
              </a:rPr>
              <a:t> </a:t>
            </a:r>
            <a:r>
              <a:rPr lang="sr-Cyrl-BA" sz="1800" dirty="0">
                <a:cs typeface="Calibri" pitchFamily="34" charset="0"/>
              </a:rPr>
              <a:t>активности.</a:t>
            </a:r>
            <a:endParaRPr lang="sr-Latn-CS" sz="1800" dirty="0">
              <a:cs typeface="Calibri" pitchFamily="34" charset="0"/>
            </a:endParaRPr>
          </a:p>
          <a:p>
            <a:endParaRPr lang="x-none" dirty="0"/>
          </a:p>
          <a:p>
            <a:pPr marL="0" indent="0">
              <a:buNone/>
            </a:pPr>
            <a:endParaRPr lang="x-none" dirty="0"/>
          </a:p>
          <a:p>
            <a:pPr marL="0" indent="0">
              <a:lnSpc>
                <a:spcPct val="90000"/>
              </a:lnSpc>
              <a:buNone/>
            </a:pPr>
            <a:r>
              <a:rPr lang="sr-Cyrl-CS" b="1" dirty="0">
                <a:solidFill>
                  <a:srgbClr val="FF0000"/>
                </a:solidFill>
              </a:rPr>
              <a:t>       </a:t>
            </a:r>
            <a:r>
              <a:rPr lang="sr-Cyrl-CS" sz="1800" b="1" dirty="0">
                <a:solidFill>
                  <a:srgbClr val="FF0000"/>
                </a:solidFill>
              </a:rPr>
              <a:t>90% дегенеративне </a:t>
            </a:r>
          </a:p>
          <a:p>
            <a:pPr>
              <a:lnSpc>
                <a:spcPct val="90000"/>
              </a:lnSpc>
              <a:buNone/>
            </a:pPr>
            <a:r>
              <a:rPr lang="sr-Cyrl-CS" sz="1800" dirty="0"/>
              <a:t>     - алцхајмерова болест</a:t>
            </a:r>
          </a:p>
          <a:p>
            <a:pPr>
              <a:lnSpc>
                <a:spcPct val="90000"/>
              </a:lnSpc>
              <a:buNone/>
            </a:pPr>
            <a:r>
              <a:rPr lang="sr-Cyrl-CS" sz="1800" dirty="0"/>
              <a:t>     - васкуларна деменција</a:t>
            </a:r>
          </a:p>
          <a:p>
            <a:pPr>
              <a:lnSpc>
                <a:spcPct val="90000"/>
              </a:lnSpc>
              <a:buNone/>
            </a:pPr>
            <a:r>
              <a:rPr lang="sr-Cyrl-CS" sz="1800" dirty="0"/>
              <a:t>     - деменција са Левијевим телима</a:t>
            </a:r>
          </a:p>
          <a:p>
            <a:pPr>
              <a:lnSpc>
                <a:spcPct val="90000"/>
              </a:lnSpc>
              <a:buNone/>
            </a:pPr>
            <a:r>
              <a:rPr lang="sr-Cyrl-CS" sz="1800" dirty="0"/>
              <a:t>     - фронто-темпорална деменција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r-Cyrl-CS" sz="1800" b="1" dirty="0">
                <a:solidFill>
                  <a:srgbClr val="FF0000"/>
                </a:solidFill>
              </a:rPr>
              <a:t>       10%</a:t>
            </a:r>
          </a:p>
          <a:p>
            <a:pPr>
              <a:lnSpc>
                <a:spcPct val="90000"/>
              </a:lnSpc>
              <a:buNone/>
            </a:pPr>
            <a:r>
              <a:rPr lang="sr-Cyrl-CS" sz="1800" dirty="0"/>
              <a:t>     - остали узроци – већина се може успешно лечити (услед витаминских каренци, код хидроцефалуса, услед инфламације, хронична употреба алкохола)</a:t>
            </a:r>
          </a:p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DD1AB3D5-2C5D-4447-B2DC-E64778FDA3B6}"/>
              </a:ext>
            </a:extLst>
          </p:cNvPr>
          <p:cNvSpPr/>
          <p:nvPr/>
        </p:nvSpPr>
        <p:spPr>
          <a:xfrm>
            <a:off x="152400" y="3124200"/>
            <a:ext cx="8839200" cy="3200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59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867400"/>
          </a:xfrm>
        </p:spPr>
        <p:txBody>
          <a:bodyPr>
            <a:normAutofit/>
          </a:bodyPr>
          <a:lstStyle/>
          <a:p>
            <a:endParaRPr lang="x-none" b="1" dirty="0"/>
          </a:p>
          <a:p>
            <a:pPr marL="0" indent="0">
              <a:buNone/>
            </a:pPr>
            <a:r>
              <a:rPr lang="x-none" sz="2400" b="1" dirty="0"/>
              <a:t>Подела према локализацији:</a:t>
            </a:r>
          </a:p>
          <a:p>
            <a:endParaRPr lang="x-none" sz="1600" b="1" dirty="0"/>
          </a:p>
          <a:p>
            <a:r>
              <a:rPr lang="x-none" sz="1800" b="1" dirty="0" err="1">
                <a:solidFill>
                  <a:srgbClr val="FF0000"/>
                </a:solidFill>
              </a:rPr>
              <a:t>Кортикалне</a:t>
            </a:r>
            <a:r>
              <a:rPr lang="x-none" sz="1800" b="1" dirty="0">
                <a:solidFill>
                  <a:srgbClr val="FF0000"/>
                </a:solidFill>
              </a:rPr>
              <a:t> деменције</a:t>
            </a:r>
            <a:r>
              <a:rPr lang="x-none" sz="1800" dirty="0">
                <a:solidFill>
                  <a:srgbClr val="FF0000"/>
                </a:solidFill>
              </a:rPr>
              <a:t> </a:t>
            </a:r>
            <a:r>
              <a:rPr lang="x-none" sz="1600" dirty="0"/>
              <a:t>( захваћена церебрални </a:t>
            </a:r>
            <a:r>
              <a:rPr lang="x-none" sz="1600" dirty="0" err="1"/>
              <a:t>кортекс</a:t>
            </a:r>
            <a:r>
              <a:rPr lang="x-none" sz="1600" dirty="0"/>
              <a:t> - </a:t>
            </a:r>
            <a:r>
              <a:rPr lang="x-none" sz="1600" u="sng" dirty="0"/>
              <a:t>Алцхајмерова, Васкуларна</a:t>
            </a:r>
            <a:r>
              <a:rPr lang="x-none" sz="1600" dirty="0"/>
              <a:t>)</a:t>
            </a:r>
          </a:p>
          <a:p>
            <a:endParaRPr lang="x-none" sz="1600" dirty="0"/>
          </a:p>
          <a:p>
            <a:pPr marL="0" indent="0">
              <a:buNone/>
            </a:pPr>
            <a:r>
              <a:rPr lang="x-none" sz="1800" b="1" dirty="0"/>
              <a:t>Одлике:  </a:t>
            </a:r>
            <a:r>
              <a:rPr lang="x-none" sz="1600" dirty="0"/>
              <a:t>амнезија, афазија, агнозија, апраксија ( 4а)</a:t>
            </a:r>
          </a:p>
          <a:p>
            <a:pPr marL="0" indent="0">
              <a:buNone/>
            </a:pPr>
            <a:endParaRPr lang="x-none" sz="1600" dirty="0"/>
          </a:p>
          <a:p>
            <a:r>
              <a:rPr lang="x-none" sz="1800" b="1" dirty="0" err="1">
                <a:solidFill>
                  <a:srgbClr val="FF0000"/>
                </a:solidFill>
              </a:rPr>
              <a:t>Субкортикалне</a:t>
            </a:r>
            <a:r>
              <a:rPr lang="x-none" sz="1800" b="1" dirty="0">
                <a:solidFill>
                  <a:srgbClr val="FF0000"/>
                </a:solidFill>
              </a:rPr>
              <a:t> деменције </a:t>
            </a:r>
            <a:r>
              <a:rPr lang="x-none" sz="1600" dirty="0"/>
              <a:t>( погођене базалне ганглије и таламус – </a:t>
            </a:r>
            <a:r>
              <a:rPr lang="x-none" sz="1600" u="sng" dirty="0"/>
              <a:t>Паркинсонова, Хантингтонова</a:t>
            </a:r>
            <a:r>
              <a:rPr lang="x-none" sz="1600" dirty="0"/>
              <a:t>)</a:t>
            </a:r>
          </a:p>
          <a:p>
            <a:pPr marL="0" indent="0">
              <a:buNone/>
            </a:pPr>
            <a:r>
              <a:rPr lang="x-none" sz="1600" dirty="0"/>
              <a:t> </a:t>
            </a:r>
          </a:p>
          <a:p>
            <a:pPr marL="0" indent="0">
              <a:buNone/>
            </a:pPr>
            <a:r>
              <a:rPr lang="x-none" sz="1800" b="1" dirty="0"/>
              <a:t>Одлике: </a:t>
            </a:r>
            <a:r>
              <a:rPr lang="x-none" sz="1600" dirty="0"/>
              <a:t>психомоторна успоренст, апатија, депресија, оштећење пажње, ометеност у извшном функционисању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30455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2">
            <a:extLst>
              <a:ext uri="{FF2B5EF4-FFF2-40B4-BE49-F238E27FC236}">
                <a16:creationId xmlns:a16="http://schemas.microsoft.com/office/drawing/2014/main" xmlns="" id="{4F296D98-E4F9-4A52-9F20-283E7EC429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17574" y="1600200"/>
            <a:ext cx="8229600" cy="4525962"/>
          </a:xfrm>
        </p:spPr>
        <p:txBody>
          <a:bodyPr>
            <a:normAutofit/>
          </a:bodyPr>
          <a:lstStyle/>
          <a:p>
            <a:pPr eaLnBrk="1" hangingPunct="1"/>
            <a:r>
              <a:rPr lang="sr-Cyrl-BA" altLang="en-US" sz="2000" dirty="0"/>
              <a:t>Органски</a:t>
            </a:r>
            <a:r>
              <a:rPr lang="en-US" altLang="en-US" sz="2000" dirty="0"/>
              <a:t> </a:t>
            </a:r>
            <a:r>
              <a:rPr lang="sr-Cyrl-BA" altLang="en-US" sz="2000" dirty="0"/>
              <a:t>ментални</a:t>
            </a:r>
            <a:r>
              <a:rPr lang="en-US" altLang="en-US" sz="2000" dirty="0"/>
              <a:t> </a:t>
            </a:r>
            <a:r>
              <a:rPr lang="sr-Cyrl-BA" altLang="en-US" sz="2000" dirty="0"/>
              <a:t>поремећаји</a:t>
            </a:r>
            <a:r>
              <a:rPr lang="sr-Latn-CS" altLang="en-US" sz="2000" dirty="0"/>
              <a:t>,</a:t>
            </a:r>
            <a:r>
              <a:rPr lang="en-US" altLang="en-US" sz="2000" dirty="0"/>
              <a:t> </a:t>
            </a:r>
            <a:r>
              <a:rPr lang="sr-Cyrl-BA" altLang="en-US" sz="2000" dirty="0"/>
              <a:t>укључујући</a:t>
            </a:r>
            <a:r>
              <a:rPr lang="sr-Latn-CS" altLang="en-US" sz="2000" dirty="0"/>
              <a:t> </a:t>
            </a:r>
            <a:r>
              <a:rPr lang="sr-Cyrl-BA" altLang="en-US" sz="2000" dirty="0"/>
              <a:t>и</a:t>
            </a:r>
            <a:r>
              <a:rPr lang="sr-Latn-CS" altLang="en-US" sz="2000" dirty="0"/>
              <a:t> </a:t>
            </a:r>
            <a:r>
              <a:rPr lang="sr-Cyrl-BA" altLang="en-US" sz="2000" dirty="0"/>
              <a:t>симптоматске</a:t>
            </a:r>
            <a:r>
              <a:rPr lang="sr-Latn-CS" altLang="en-US" sz="2000" dirty="0"/>
              <a:t> </a:t>
            </a:r>
            <a:r>
              <a:rPr lang="en-US" altLang="en-US" sz="2000" b="1" dirty="0">
                <a:solidFill>
                  <a:srgbClr val="FF0000"/>
                </a:solidFill>
              </a:rPr>
              <a:t>F</a:t>
            </a:r>
            <a:r>
              <a:rPr lang="sr-Latn-CS" altLang="en-US" sz="2000" b="1" dirty="0">
                <a:solidFill>
                  <a:srgbClr val="FF0000"/>
                </a:solidFill>
              </a:rPr>
              <a:t>00 </a:t>
            </a:r>
            <a:r>
              <a:rPr lang="sr-Cyrl-BA" altLang="en-US" sz="2000" b="1" dirty="0">
                <a:solidFill>
                  <a:srgbClr val="FF0000"/>
                </a:solidFill>
              </a:rPr>
              <a:t>до</a:t>
            </a:r>
            <a:r>
              <a:rPr lang="sr-Latn-CS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en-US" sz="2000" b="1" dirty="0">
                <a:solidFill>
                  <a:srgbClr val="FF0000"/>
                </a:solidFill>
              </a:rPr>
              <a:t>F</a:t>
            </a:r>
            <a:r>
              <a:rPr lang="sr-Latn-CS" altLang="en-US" sz="2000" b="1" dirty="0">
                <a:solidFill>
                  <a:srgbClr val="FF0000"/>
                </a:solidFill>
              </a:rPr>
              <a:t>09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000" dirty="0"/>
          </a:p>
          <a:p>
            <a:pPr eaLnBrk="1" hangingPunct="1"/>
            <a:r>
              <a:rPr lang="sr-Cyrl-BA" altLang="en-US" sz="2000" dirty="0"/>
              <a:t>Синдром</a:t>
            </a:r>
            <a:r>
              <a:rPr lang="sr-Latn-CS" altLang="en-US" sz="2000" dirty="0"/>
              <a:t> </a:t>
            </a:r>
            <a:r>
              <a:rPr lang="sr-Cyrl-BA" altLang="en-US" sz="2000" dirty="0"/>
              <a:t>поремећаја</a:t>
            </a:r>
            <a:r>
              <a:rPr lang="sr-Latn-CS" altLang="en-US" sz="2000" dirty="0"/>
              <a:t> </a:t>
            </a:r>
            <a:r>
              <a:rPr lang="sr-Cyrl-BA" altLang="en-US" sz="2000" dirty="0"/>
              <a:t>когниције</a:t>
            </a:r>
            <a:r>
              <a:rPr lang="sr-Latn-CS" altLang="en-US" sz="2000" dirty="0"/>
              <a:t> </a:t>
            </a:r>
          </a:p>
          <a:p>
            <a:pPr lvl="1" eaLnBrk="1" hangingPunct="1"/>
            <a:r>
              <a:rPr lang="sr-Cyrl-BA" altLang="en-US" sz="2000" dirty="0"/>
              <a:t>памћење</a:t>
            </a:r>
            <a:r>
              <a:rPr lang="sr-Latn-CS" altLang="en-US" sz="2000" dirty="0"/>
              <a:t>, </a:t>
            </a:r>
            <a:r>
              <a:rPr lang="sr-Cyrl-BA" altLang="en-US" sz="2000" dirty="0"/>
              <a:t>интелигенција</a:t>
            </a:r>
            <a:r>
              <a:rPr lang="sr-Latn-CS" altLang="en-US" sz="2000" dirty="0"/>
              <a:t>, </a:t>
            </a:r>
            <a:r>
              <a:rPr lang="sr-Cyrl-BA" altLang="en-US" sz="2000" dirty="0"/>
              <a:t>учење</a:t>
            </a:r>
            <a:endParaRPr lang="sr-Latn-CS" altLang="en-US" sz="2000" dirty="0"/>
          </a:p>
          <a:p>
            <a:pPr lvl="1" eaLnBrk="1" hangingPunct="1"/>
            <a:r>
              <a:rPr lang="sr-Cyrl-BA" altLang="en-US" sz="2000" dirty="0"/>
              <a:t>поремећаји</a:t>
            </a:r>
            <a:r>
              <a:rPr lang="sr-Latn-CS" altLang="en-US" sz="2000" dirty="0"/>
              <a:t> </a:t>
            </a:r>
            <a:r>
              <a:rPr lang="sr-Cyrl-BA" altLang="en-US" sz="2000" dirty="0"/>
              <a:t>сензоријума</a:t>
            </a:r>
            <a:endParaRPr lang="sr-Latn-CS" altLang="en-US" sz="2000" dirty="0"/>
          </a:p>
          <a:p>
            <a:pPr lvl="1" eaLnBrk="1" hangingPunct="1"/>
            <a:r>
              <a:rPr lang="sr-Cyrl-BA" altLang="en-US" sz="2000" dirty="0"/>
              <a:t>свест</a:t>
            </a:r>
            <a:r>
              <a:rPr lang="sr-Latn-CS" altLang="en-US" sz="2000" dirty="0"/>
              <a:t>, </a:t>
            </a:r>
            <a:r>
              <a:rPr lang="sr-Cyrl-BA" altLang="en-US" sz="2000" dirty="0"/>
              <a:t>пажња</a:t>
            </a:r>
            <a:endParaRPr lang="sr-Latn-CS" altLang="en-US" sz="2000" dirty="0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AA19B9ED-7EBB-4BC1-81A1-BF04D02AB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399" y="333375"/>
            <a:ext cx="721995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sr-Cyrl-BA" sz="3200" dirty="0">
                <a:latin typeface="Arial" panose="020B0604020202020204" pitchFamily="34" charset="0"/>
                <a:cs typeface="Arial" panose="020B0604020202020204" pitchFamily="34" charset="0"/>
              </a:rPr>
              <a:t>Класификација</a:t>
            </a:r>
            <a:r>
              <a:rPr lang="sr-Latn-C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BA" sz="3200" dirty="0">
                <a:latin typeface="Arial" panose="020B0604020202020204" pitchFamily="34" charset="0"/>
                <a:cs typeface="Arial" panose="020B0604020202020204" pitchFamily="34" charset="0"/>
              </a:rPr>
              <a:t>деменција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sz="3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BA" sz="3200" dirty="0">
                <a:latin typeface="Arial" panose="020B0604020202020204" pitchFamily="34" charset="0"/>
                <a:cs typeface="Arial" panose="020B0604020202020204" pitchFamily="34" charset="0"/>
              </a:rPr>
              <a:t>МКБ</a:t>
            </a:r>
            <a:r>
              <a:rPr lang="sr-Latn-CS" sz="3200" dirty="0">
                <a:latin typeface="Arial" panose="020B0604020202020204" pitchFamily="34" charset="0"/>
                <a:cs typeface="Arial" panose="020B0604020202020204" pitchFamily="34" charset="0"/>
              </a:rPr>
              <a:t>- 10)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9138" name="Rectangle 2">
            <a:extLst>
              <a:ext uri="{FF2B5EF4-FFF2-40B4-BE49-F238E27FC236}">
                <a16:creationId xmlns:a16="http://schemas.microsoft.com/office/drawing/2014/main" xmlns="" id="{027D2939-3BA8-4DA9-A9D1-384BFF41C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sr-Cyrl-CS" sz="2600" b="1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8195" name="Rectangle 5">
            <a:extLst>
              <a:ext uri="{FF2B5EF4-FFF2-40B4-BE49-F238E27FC236}">
                <a16:creationId xmlns:a16="http://schemas.microsoft.com/office/drawing/2014/main" xmlns="" id="{F21F6272-A4E0-4B3C-9AF8-1686C15A898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530351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solidFill>
                  <a:srgbClr val="FF0000"/>
                </a:solidFill>
              </a:rPr>
              <a:t>F</a:t>
            </a:r>
            <a:r>
              <a:rPr lang="sr-Latn-CS" altLang="en-US" sz="2400" dirty="0">
                <a:solidFill>
                  <a:srgbClr val="FF0000"/>
                </a:solidFill>
              </a:rPr>
              <a:t>00</a:t>
            </a:r>
            <a:r>
              <a:rPr lang="sr-Latn-CS" altLang="en-US" sz="2400" dirty="0"/>
              <a:t>, </a:t>
            </a:r>
            <a:r>
              <a:rPr lang="sr-Cyrl-BA" altLang="en-US" sz="2400" dirty="0"/>
              <a:t>у</a:t>
            </a:r>
            <a:r>
              <a:rPr lang="sr-Latn-CS" altLang="en-US" sz="2400" dirty="0"/>
              <a:t> </a:t>
            </a:r>
            <a:r>
              <a:rPr lang="sr-Cyrl-BA" altLang="en-US" sz="2400" dirty="0"/>
              <a:t>Алцхајмеровој</a:t>
            </a:r>
            <a:r>
              <a:rPr lang="sr-Latn-CS" altLang="en-US" sz="2400" dirty="0"/>
              <a:t> </a:t>
            </a:r>
            <a:r>
              <a:rPr lang="sr-Cyrl-BA" altLang="en-US" sz="2400" dirty="0"/>
              <a:t>болести</a:t>
            </a:r>
            <a:r>
              <a:rPr lang="sr-Latn-CS" altLang="en-US" sz="2400" dirty="0"/>
              <a:t> (</a:t>
            </a:r>
            <a:r>
              <a:rPr lang="en-US" altLang="en-US" sz="2400" dirty="0"/>
              <a:t>G</a:t>
            </a:r>
            <a:r>
              <a:rPr lang="sr-Latn-CS" altLang="en-US" sz="2400" dirty="0"/>
              <a:t>30)</a:t>
            </a:r>
            <a:endParaRPr lang="sr-Latn-CS" altLang="en-US" sz="1100" dirty="0"/>
          </a:p>
          <a:p>
            <a:pPr eaLnBrk="1" hangingPunct="1"/>
            <a:r>
              <a:rPr lang="en-US" altLang="en-US" sz="2400" dirty="0">
                <a:solidFill>
                  <a:srgbClr val="FF0000"/>
                </a:solidFill>
              </a:rPr>
              <a:t>F</a:t>
            </a:r>
            <a:r>
              <a:rPr lang="sr-Latn-CS" altLang="en-US" sz="2400" dirty="0">
                <a:solidFill>
                  <a:srgbClr val="FF0000"/>
                </a:solidFill>
              </a:rPr>
              <a:t>01</a:t>
            </a:r>
            <a:r>
              <a:rPr lang="sr-Latn-CS" altLang="en-US" sz="2400" dirty="0"/>
              <a:t>, </a:t>
            </a:r>
            <a:r>
              <a:rPr lang="sr-Cyrl-BA" altLang="en-US" sz="2400" dirty="0"/>
              <a:t>Васкуларна</a:t>
            </a:r>
            <a:r>
              <a:rPr lang="sr-Latn-CS" altLang="en-US" sz="2400" dirty="0"/>
              <a:t> </a:t>
            </a:r>
            <a:r>
              <a:rPr lang="sr-Cyrl-BA" altLang="en-US" sz="2400" dirty="0"/>
              <a:t>деменција</a:t>
            </a:r>
            <a:endParaRPr lang="en-US" altLang="en-US" sz="2400" dirty="0"/>
          </a:p>
          <a:p>
            <a:pPr eaLnBrk="1" hangingPunct="1"/>
            <a:r>
              <a:rPr lang="en-US" altLang="en-US" sz="2400" dirty="0">
                <a:solidFill>
                  <a:srgbClr val="FF0000"/>
                </a:solidFill>
              </a:rPr>
              <a:t>F</a:t>
            </a:r>
            <a:r>
              <a:rPr lang="sr-Latn-CS" altLang="en-US" sz="2400" dirty="0">
                <a:solidFill>
                  <a:srgbClr val="FF0000"/>
                </a:solidFill>
              </a:rPr>
              <a:t>02</a:t>
            </a:r>
            <a:r>
              <a:rPr lang="sr-Latn-CS" altLang="en-US" sz="2400" dirty="0"/>
              <a:t>, </a:t>
            </a:r>
            <a:r>
              <a:rPr lang="sr-Cyrl-BA" altLang="en-US" sz="2400" dirty="0"/>
              <a:t>Деменција</a:t>
            </a:r>
            <a:r>
              <a:rPr lang="sr-Latn-CS" altLang="en-US" sz="2400" dirty="0"/>
              <a:t> </a:t>
            </a:r>
            <a:r>
              <a:rPr lang="sr-Cyrl-BA" altLang="en-US" sz="2400" dirty="0"/>
              <a:t>у</a:t>
            </a:r>
            <a:r>
              <a:rPr lang="sr-Latn-CS" altLang="en-US" sz="2400" dirty="0"/>
              <a:t> </a:t>
            </a:r>
            <a:r>
              <a:rPr lang="sr-Cyrl-BA" altLang="en-US" sz="2400" dirty="0"/>
              <a:t>другим</a:t>
            </a:r>
            <a:r>
              <a:rPr lang="sr-Latn-CS" altLang="en-US" sz="2400" dirty="0"/>
              <a:t> </a:t>
            </a:r>
            <a:r>
              <a:rPr lang="sr-Cyrl-BA" altLang="en-US" sz="2400" dirty="0"/>
              <a:t>обољењима</a:t>
            </a:r>
            <a:endParaRPr lang="sr-Latn-CS" altLang="en-US" sz="2400" dirty="0"/>
          </a:p>
          <a:p>
            <a:pPr lvl="1" eaLnBrk="1" hangingPunct="1"/>
            <a:r>
              <a:rPr lang="en-US" altLang="en-US" sz="2400" dirty="0"/>
              <a:t>Pick. Jackob- </a:t>
            </a:r>
            <a:r>
              <a:rPr lang="en-US" altLang="en-US" sz="2400" dirty="0" err="1"/>
              <a:t>Creutzfeld</a:t>
            </a:r>
            <a:r>
              <a:rPr lang="en-US" altLang="en-US" sz="2400" dirty="0"/>
              <a:t>, Huntington, </a:t>
            </a:r>
            <a:r>
              <a:rPr lang="en-US" altLang="en-US" sz="2400" dirty="0" err="1"/>
              <a:t>Parkisnon</a:t>
            </a:r>
            <a:endParaRPr lang="sr-Latn-CS" altLang="en-US" sz="2400" dirty="0"/>
          </a:p>
          <a:p>
            <a:pPr lvl="1" eaLnBrk="1" hangingPunct="1">
              <a:buFont typeface="Wingdings" panose="05000000000000000000" pitchFamily="2" charset="2"/>
              <a:buNone/>
            </a:pPr>
            <a:endParaRPr lang="sr-Latn-CS" altLang="en-US" sz="1100" dirty="0"/>
          </a:p>
          <a:p>
            <a:pPr eaLnBrk="1" hangingPunct="1"/>
            <a:r>
              <a:rPr lang="en-US" altLang="en-US" sz="2400" dirty="0">
                <a:solidFill>
                  <a:srgbClr val="FF0000"/>
                </a:solidFill>
              </a:rPr>
              <a:t>F</a:t>
            </a:r>
            <a:r>
              <a:rPr lang="sr-Latn-CS" altLang="en-US" sz="2400" dirty="0">
                <a:solidFill>
                  <a:srgbClr val="FF0000"/>
                </a:solidFill>
              </a:rPr>
              <a:t>03</a:t>
            </a:r>
            <a:r>
              <a:rPr lang="sr-Latn-CS" altLang="en-US" sz="2400" dirty="0"/>
              <a:t>, </a:t>
            </a:r>
            <a:r>
              <a:rPr lang="sr-Cyrl-BA" altLang="en-US" sz="2400" dirty="0"/>
              <a:t>Неспецификована</a:t>
            </a:r>
            <a:r>
              <a:rPr lang="sr-Latn-CS" altLang="en-US" sz="2400" dirty="0"/>
              <a:t> </a:t>
            </a:r>
            <a:r>
              <a:rPr lang="sr-Cyrl-BA" altLang="en-US" sz="2400" dirty="0"/>
              <a:t>деменција</a:t>
            </a:r>
            <a:endParaRPr lang="sr-Latn-CS" altLang="en-US" sz="1100" dirty="0"/>
          </a:p>
          <a:p>
            <a:pPr eaLnBrk="1" hangingPunct="1"/>
            <a:r>
              <a:rPr lang="en-US" altLang="en-US" sz="2400" dirty="0">
                <a:solidFill>
                  <a:srgbClr val="FF0000"/>
                </a:solidFill>
              </a:rPr>
              <a:t>F</a:t>
            </a:r>
            <a:r>
              <a:rPr lang="sr-Latn-CS" altLang="en-US" sz="2400" dirty="0">
                <a:solidFill>
                  <a:srgbClr val="FF0000"/>
                </a:solidFill>
              </a:rPr>
              <a:t>04</a:t>
            </a:r>
            <a:r>
              <a:rPr lang="sr-Latn-CS" altLang="en-US" sz="2400" dirty="0"/>
              <a:t>, </a:t>
            </a:r>
            <a:r>
              <a:rPr lang="sr-Cyrl-BA" altLang="en-US" sz="2400" dirty="0"/>
              <a:t>Органски</a:t>
            </a:r>
            <a:r>
              <a:rPr lang="sr-Latn-CS" altLang="en-US" sz="2400" dirty="0"/>
              <a:t> </a:t>
            </a:r>
            <a:r>
              <a:rPr lang="sr-Cyrl-BA" altLang="en-US" sz="2400" dirty="0"/>
              <a:t>синдром</a:t>
            </a:r>
            <a:r>
              <a:rPr lang="sr-Latn-CS" altLang="en-US" sz="2400" dirty="0"/>
              <a:t> </a:t>
            </a:r>
            <a:r>
              <a:rPr lang="sr-Cyrl-BA" altLang="en-US" sz="2400" dirty="0"/>
              <a:t>деменције</a:t>
            </a:r>
            <a:endParaRPr lang="sr-Latn-CS" altLang="en-US" sz="2400" dirty="0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803FACF2-DC36-45F8-9877-2EFCB1071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0" y="274638"/>
            <a:ext cx="77533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sr-Cyrl-BA" sz="3200" dirty="0">
                <a:latin typeface="Arial" panose="020B0604020202020204" pitchFamily="34" charset="0"/>
                <a:cs typeface="Arial" panose="020B0604020202020204" pitchFamily="34" charset="0"/>
              </a:rPr>
              <a:t>Класификација</a:t>
            </a:r>
            <a:r>
              <a:rPr lang="sr-Latn-C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BA" sz="3200" dirty="0">
                <a:latin typeface="Arial" panose="020B0604020202020204" pitchFamily="34" charset="0"/>
                <a:cs typeface="Arial" panose="020B0604020202020204" pitchFamily="34" charset="0"/>
              </a:rPr>
              <a:t>деменција</a:t>
            </a:r>
            <a:r>
              <a:rPr lang="sr-Latn-CS" sz="3200" dirty="0">
                <a:latin typeface="Arial" panose="020B0604020202020204" pitchFamily="34" charset="0"/>
                <a:cs typeface="Arial" panose="020B0604020202020204" pitchFamily="34" charset="0"/>
              </a:rPr>
              <a:t> 2 ( </a:t>
            </a:r>
            <a:r>
              <a:rPr lang="sr-Cyrl-BA" sz="3200" dirty="0">
                <a:latin typeface="Arial" panose="020B0604020202020204" pitchFamily="34" charset="0"/>
                <a:cs typeface="Arial" panose="020B0604020202020204" pitchFamily="34" charset="0"/>
              </a:rPr>
              <a:t>МКБ</a:t>
            </a:r>
            <a:r>
              <a:rPr lang="sr-Latn-CS" sz="3200" dirty="0">
                <a:latin typeface="Arial" panose="020B0604020202020204" pitchFamily="34" charset="0"/>
                <a:cs typeface="Arial" panose="020B0604020202020204" pitchFamily="34" charset="0"/>
              </a:rPr>
              <a:t>- 10 )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300" y="274674"/>
            <a:ext cx="5867400" cy="868362"/>
          </a:xfrm>
        </p:spPr>
        <p:txBody>
          <a:bodyPr>
            <a:noAutofit/>
          </a:bodyPr>
          <a:lstStyle/>
          <a:p>
            <a:pPr algn="ctr"/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Етиолошки фактори: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667000"/>
            <a:ext cx="7947660" cy="34046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x-none" dirty="0"/>
          </a:p>
          <a:p>
            <a:pPr marL="0" indent="0">
              <a:buNone/>
            </a:pPr>
            <a:endParaRPr lang="x-none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354F77D0-7D7C-DB04-13CB-EF040EFB61F5}"/>
              </a:ext>
            </a:extLst>
          </p:cNvPr>
          <p:cNvSpPr/>
          <p:nvPr/>
        </p:nvSpPr>
        <p:spPr>
          <a:xfrm>
            <a:off x="2971800" y="3962400"/>
            <a:ext cx="5105400" cy="14351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A5D2EC9-C89F-21C8-6C46-86C3B91C6C9A}"/>
              </a:ext>
            </a:extLst>
          </p:cNvPr>
          <p:cNvSpPr txBox="1"/>
          <p:nvPr/>
        </p:nvSpPr>
        <p:spPr>
          <a:xfrm>
            <a:off x="3124200" y="3962400"/>
            <a:ext cx="4800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x-none" sz="2000" b="1" dirty="0"/>
              <a:t>Ендогени</a:t>
            </a:r>
            <a:r>
              <a:rPr lang="x-none" b="1" dirty="0"/>
              <a:t> </a:t>
            </a:r>
            <a:r>
              <a:rPr lang="x-non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/>
              <a:t>метаболички поремећаји,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/>
              <a:t>поремећај у раду </a:t>
            </a:r>
            <a:r>
              <a:rPr lang="x-none" dirty="0" err="1"/>
              <a:t>ендориних</a:t>
            </a:r>
            <a:r>
              <a:rPr lang="x-none" dirty="0"/>
              <a:t> жлезда,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/>
              <a:t>наследна предиспозиција...</a:t>
            </a:r>
          </a:p>
          <a:p>
            <a:endParaRPr lang="x-non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BCBBE41-C775-3462-51B7-BB5C29C582F3}"/>
              </a:ext>
            </a:extLst>
          </p:cNvPr>
          <p:cNvSpPr txBox="1"/>
          <p:nvPr/>
        </p:nvSpPr>
        <p:spPr>
          <a:xfrm>
            <a:off x="762000" y="1757465"/>
            <a:ext cx="42672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x-none" sz="2000" b="1" dirty="0"/>
              <a:t>Егзогени</a:t>
            </a:r>
            <a:r>
              <a:rPr lang="x-none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/>
              <a:t>физички – трауме, зрачење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/>
              <a:t>хемијски – лекови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/>
              <a:t>биолошки – инфективни узрочници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F2BC81D7-9223-B420-0CD3-C233ABC4DDB9}"/>
              </a:ext>
            </a:extLst>
          </p:cNvPr>
          <p:cNvSpPr/>
          <p:nvPr/>
        </p:nvSpPr>
        <p:spPr>
          <a:xfrm>
            <a:off x="304800" y="1817093"/>
            <a:ext cx="5105400" cy="14351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16580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57200"/>
            <a:ext cx="7239000" cy="639762"/>
          </a:xfrm>
        </p:spPr>
        <p:txBody>
          <a:bodyPr>
            <a:noAutofit/>
          </a:bodyPr>
          <a:lstStyle/>
          <a:p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Епидемиологија деменција: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14804"/>
            <a:ext cx="8763000" cy="5029200"/>
          </a:xfrm>
        </p:spPr>
        <p:txBody>
          <a:bodyPr>
            <a:normAutofit/>
          </a:bodyPr>
          <a:lstStyle/>
          <a:p>
            <a:r>
              <a:rPr lang="ru-RU" sz="1800" dirty="0"/>
              <a:t>Демографска структура у се свету драматично мења </a:t>
            </a:r>
          </a:p>
          <a:p>
            <a:r>
              <a:rPr lang="ru-RU" sz="1800" dirty="0"/>
              <a:t>Феномен глобалног старења и повећања учесталости болести повезаних са старењем ( деменције, ЦВИ, Паркинсонова болест) </a:t>
            </a:r>
          </a:p>
          <a:p>
            <a:r>
              <a:rPr lang="ru-RU" sz="1800" dirty="0"/>
              <a:t>Тиха, неприметна епидемија деменције</a:t>
            </a:r>
          </a:p>
          <a:p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	</a:t>
            </a:r>
            <a:r>
              <a:rPr lang="ru-RU" sz="2000" b="1" dirty="0"/>
              <a:t>Главни фактори ризика: </a:t>
            </a:r>
          </a:p>
          <a:p>
            <a:r>
              <a:rPr lang="ru-RU" sz="1800" u="sng" dirty="0"/>
              <a:t>године живота</a:t>
            </a:r>
          </a:p>
          <a:p>
            <a:pPr marL="0" indent="0">
              <a:buNone/>
            </a:pPr>
            <a:r>
              <a:rPr lang="ru-RU" sz="1800" dirty="0"/>
              <a:t>преваленција расте од 3%&gt; 65 год.до 20%&gt; 80 год. &gt; 85.год.30-40% </a:t>
            </a:r>
          </a:p>
          <a:p>
            <a:r>
              <a:rPr lang="ru-RU" sz="1800" u="sng" dirty="0"/>
              <a:t>наслеђе</a:t>
            </a:r>
            <a:r>
              <a:rPr lang="ru-RU" sz="1800" dirty="0"/>
              <a:t> (5-10%) </a:t>
            </a:r>
          </a:p>
          <a:p>
            <a:r>
              <a:rPr lang="ru-RU" sz="1800" u="sng" dirty="0"/>
              <a:t>остало</a:t>
            </a:r>
            <a:r>
              <a:rPr lang="ru-RU" sz="1800" dirty="0"/>
              <a:t> : нижи ниво интелигенције, психички поремећаји, повреде главе...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63763942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GradientRise">
      <a:dk1>
        <a:sysClr val="windowText" lastClr="000000"/>
      </a:dk1>
      <a:lt1>
        <a:srgbClr val="FFFFFF"/>
      </a:lt1>
      <a:dk2>
        <a:srgbClr val="3C0F3A"/>
      </a:dk2>
      <a:lt2>
        <a:srgbClr val="F1F2F2"/>
      </a:lt2>
      <a:accent1>
        <a:srgbClr val="A6025C"/>
      </a:accent1>
      <a:accent2>
        <a:srgbClr val="92248E"/>
      </a:accent2>
      <a:accent3>
        <a:srgbClr val="DE95C4"/>
      </a:accent3>
      <a:accent4>
        <a:srgbClr val="FE4A00"/>
      </a:accent4>
      <a:accent5>
        <a:srgbClr val="DA002F"/>
      </a:accent5>
      <a:accent6>
        <a:srgbClr val="FF907A"/>
      </a:accent6>
      <a:hlink>
        <a:srgbClr val="CA71E4"/>
      </a:hlink>
      <a:folHlink>
        <a:srgbClr val="E45E49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Gradient rise</Template>
  <TotalTime>541</TotalTime>
  <Words>1862</Words>
  <Application>Microsoft Macintosh PowerPoint</Application>
  <PresentationFormat>On-screen Show (4:3)</PresentationFormat>
  <Paragraphs>296</Paragraphs>
  <Slides>39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Avenir Next LT Pro</vt:lpstr>
      <vt:lpstr>Avenir Next LT Pro Light</vt:lpstr>
      <vt:lpstr>Calibri</vt:lpstr>
      <vt:lpstr>Tahoma</vt:lpstr>
      <vt:lpstr>Times New Roman</vt:lpstr>
      <vt:lpstr>Wingdings</vt:lpstr>
      <vt:lpstr>Arial</vt:lpstr>
      <vt:lpstr>GradientRiseVTI</vt:lpstr>
      <vt:lpstr>Органски психо синдром  Врсте когнитивних поремећаја у старости</vt:lpstr>
      <vt:lpstr>Органски психо синдром</vt:lpstr>
      <vt:lpstr>Подела:</vt:lpstr>
      <vt:lpstr>ХРОНИЧНИ МОЖДАНО-ОРГАНСКИ ПСИХОСИНДРОМ -ДЕМЕНЦИЈЕ-</vt:lpstr>
      <vt:lpstr>PowerPoint Presentation</vt:lpstr>
      <vt:lpstr>PowerPoint Presentation</vt:lpstr>
      <vt:lpstr>PowerPoint Presentation</vt:lpstr>
      <vt:lpstr>Етиолошки фактори:</vt:lpstr>
      <vt:lpstr>Епидемиологија деменција:</vt:lpstr>
      <vt:lpstr>PowerPoint Presentation</vt:lpstr>
      <vt:lpstr>Алцхајмерова болест</vt:lpstr>
      <vt:lpstr>Патоанатомске карактеристике:</vt:lpstr>
      <vt:lpstr>Неуротрансмитери у АБ</vt:lpstr>
      <vt:lpstr>Клиничка слика деменција:</vt:lpstr>
      <vt:lpstr>Психолошки симптоми деменције</vt:lpstr>
      <vt:lpstr>Дијагноза:</vt:lpstr>
      <vt:lpstr>PowerPoint Presentation</vt:lpstr>
      <vt:lpstr>PowerPoint Presentation</vt:lpstr>
      <vt:lpstr>Когнитивна процена у постављању дијагнозе АБ</vt:lpstr>
      <vt:lpstr>Гранични скорови ММСЕ</vt:lpstr>
      <vt:lpstr>Практични упитник за пратиоца </vt:lpstr>
      <vt:lpstr>Терапија:</vt:lpstr>
      <vt:lpstr>Фармаколошке мере</vt:lpstr>
      <vt:lpstr>Инхибитори ацетил-холин естеразе </vt:lpstr>
      <vt:lpstr>Мемантин</vt:lpstr>
      <vt:lpstr>Нефармаколошке интервенције у деменцији</vt:lpstr>
      <vt:lpstr>Васкуларна деменција</vt:lpstr>
      <vt:lpstr>Фактори ризика:</vt:lpstr>
      <vt:lpstr>Клиничка слика:</vt:lpstr>
      <vt:lpstr>Делиријум који није изазван алкохолом и другим психоактивним супстанцама</vt:lpstr>
      <vt:lpstr>Благи когнитивни поремећај</vt:lpstr>
      <vt:lpstr>PowerPoint Presentation</vt:lpstr>
      <vt:lpstr>Неопходни критеријуми за дијагнозу  “БКП предодређеног за АБ”</vt:lpstr>
      <vt:lpstr>Једноставни тестови за процену когниције код БКП</vt:lpstr>
      <vt:lpstr>Врсте когнитивних поремећаја</vt:lpstr>
      <vt:lpstr>PowerPoint Presentation</vt:lpstr>
      <vt:lpstr>PowerPoint Presentation</vt:lpstr>
      <vt:lpstr>PowerPoint Presentation</vt:lpstr>
      <vt:lpstr>Хвала на пажњи!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Органски психо синдром  Врсте конгнитивних поремећаја у старости</dc:title>
  <dc:creator>Milena</dc:creator>
  <cp:lastModifiedBy>Microsoft Office User</cp:lastModifiedBy>
  <cp:revision>46</cp:revision>
  <dcterms:created xsi:type="dcterms:W3CDTF">2006-08-16T00:00:00Z</dcterms:created>
  <dcterms:modified xsi:type="dcterms:W3CDTF">2023-02-08T09:46:37Z</dcterms:modified>
</cp:coreProperties>
</file>